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72" r:id="rId2"/>
    <p:sldId id="256" r:id="rId3"/>
    <p:sldId id="267" r:id="rId4"/>
    <p:sldId id="269" r:id="rId5"/>
    <p:sldId id="270" r:id="rId6"/>
    <p:sldId id="271" r:id="rId7"/>
    <p:sldId id="258" r:id="rId8"/>
    <p:sldId id="257" r:id="rId9"/>
    <p:sldId id="268" r:id="rId10"/>
    <p:sldId id="261" r:id="rId11"/>
    <p:sldId id="262" r:id="rId12"/>
    <p:sldId id="275" r:id="rId13"/>
    <p:sldId id="263" r:id="rId14"/>
    <p:sldId id="264" r:id="rId15"/>
    <p:sldId id="260" r:id="rId16"/>
    <p:sldId id="265" r:id="rId17"/>
    <p:sldId id="266" r:id="rId18"/>
    <p:sldId id="277" r:id="rId19"/>
    <p:sldId id="273" r:id="rId20"/>
    <p:sldId id="279" r:id="rId21"/>
    <p:sldId id="276" r:id="rId22"/>
    <p:sldId id="274" r:id="rId23"/>
    <p:sldId id="280" r:id="rId24"/>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96EF4DC5-C46A-4A01-B322-308B28890148}" type="datetimeFigureOut">
              <a:rPr lang="he-IL" smtClean="0"/>
              <a:t>י"ח/ניסן/תשע"ח</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6788"/>
            <a:ext cx="5438775" cy="3908425"/>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6888"/>
          </a:xfrm>
          <a:prstGeom prst="rect">
            <a:avLst/>
          </a:prstGeom>
        </p:spPr>
        <p:txBody>
          <a:bodyPr vert="horz" lIns="91440" tIns="45720" rIns="91440" bIns="45720" rtlCol="1" anchor="b"/>
          <a:lstStyle>
            <a:lvl1pPr algn="l">
              <a:defRPr sz="1200"/>
            </a:lvl1pPr>
          </a:lstStyle>
          <a:p>
            <a:fld id="{1FD3AD4A-67FA-4967-9C83-5290D5368538}" type="slidenum">
              <a:rPr lang="he-IL" smtClean="0"/>
              <a:t>‹#›</a:t>
            </a:fld>
            <a:endParaRPr lang="he-IL"/>
          </a:p>
        </p:txBody>
      </p:sp>
    </p:spTree>
    <p:extLst>
      <p:ext uri="{BB962C8B-B14F-4D97-AF65-F5344CB8AC3E}">
        <p14:creationId xmlns:p14="http://schemas.microsoft.com/office/powerpoint/2010/main" val="12498580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FD3AD4A-67FA-4967-9C83-5290D5368538}" type="slidenum">
              <a:rPr lang="he-IL" smtClean="0"/>
              <a:t>9</a:t>
            </a:fld>
            <a:endParaRPr lang="he-IL"/>
          </a:p>
        </p:txBody>
      </p:sp>
    </p:spTree>
    <p:extLst>
      <p:ext uri="{BB962C8B-B14F-4D97-AF65-F5344CB8AC3E}">
        <p14:creationId xmlns:p14="http://schemas.microsoft.com/office/powerpoint/2010/main" val="361848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FD3AD4A-67FA-4967-9C83-5290D5368538}" type="slidenum">
              <a:rPr lang="he-IL" smtClean="0"/>
              <a:t>10</a:t>
            </a:fld>
            <a:endParaRPr lang="he-IL"/>
          </a:p>
        </p:txBody>
      </p:sp>
    </p:spTree>
    <p:extLst>
      <p:ext uri="{BB962C8B-B14F-4D97-AF65-F5344CB8AC3E}">
        <p14:creationId xmlns:p14="http://schemas.microsoft.com/office/powerpoint/2010/main" val="352403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י"ח/ניסן/תשע"ח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י"ח/ניסן/תשע"ח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pinterest.com/pin/148267012705189131/"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8DB237-E182-4EEF-9C9A-7E00DF2A5B3E}"/>
              </a:ext>
            </a:extLst>
          </p:cNvPr>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להיות מונשם בבית הדר</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עלון למטופל ומשפחתו</a:t>
            </a:r>
          </a:p>
        </p:txBody>
      </p:sp>
      <p:pic>
        <p:nvPicPr>
          <p:cNvPr id="5" name="תמונה 4">
            <a:extLst>
              <a:ext uri="{FF2B5EF4-FFF2-40B4-BE49-F238E27FC236}">
                <a16:creationId xmlns:a16="http://schemas.microsoft.com/office/drawing/2014/main" id="{B2A5E96A-ECAE-4A45-9F05-9FBF2444709D}"/>
              </a:ext>
            </a:extLst>
          </p:cNvPr>
          <p:cNvPicPr>
            <a:picLocks noChangeAspect="1"/>
          </p:cNvPicPr>
          <p:nvPr/>
        </p:nvPicPr>
        <p:blipFill rotWithShape="1">
          <a:blip r:embed="rId2"/>
          <a:srcRect l="17642" b="31972"/>
          <a:stretch/>
        </p:blipFill>
        <p:spPr>
          <a:xfrm>
            <a:off x="6804248" y="99182"/>
            <a:ext cx="2353087" cy="2636912"/>
          </a:xfrm>
          <a:prstGeom prst="rect">
            <a:avLst/>
          </a:prstGeom>
        </p:spPr>
      </p:pic>
      <p:pic>
        <p:nvPicPr>
          <p:cNvPr id="6" name="תמונה 5">
            <a:extLst>
              <a:ext uri="{FF2B5EF4-FFF2-40B4-BE49-F238E27FC236}">
                <a16:creationId xmlns:a16="http://schemas.microsoft.com/office/drawing/2014/main" id="{1DB34E48-9FE2-46EA-93D0-8E2E2662D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409" y="3212976"/>
            <a:ext cx="5172875" cy="3970764"/>
          </a:xfrm>
          <a:prstGeom prst="rect">
            <a:avLst/>
          </a:prstGeom>
        </p:spPr>
      </p:pic>
    </p:spTree>
    <p:extLst>
      <p:ext uri="{BB962C8B-B14F-4D97-AF65-F5344CB8AC3E}">
        <p14:creationId xmlns:p14="http://schemas.microsoft.com/office/powerpoint/2010/main" val="3720800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מהי </a:t>
            </a:r>
            <a:r>
              <a:rPr lang="he-IL" dirty="0" err="1">
                <a:latin typeface="David" panose="020E0502060401010101" pitchFamily="34" charset="-79"/>
                <a:cs typeface="David" panose="020E0502060401010101" pitchFamily="34" charset="-79"/>
              </a:rPr>
              <a:t>קנולת</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הטרכאוסטומי</a:t>
            </a:r>
            <a:r>
              <a:rPr lang="he-IL" dirty="0">
                <a:latin typeface="David" panose="020E0502060401010101" pitchFamily="34" charset="-79"/>
                <a:cs typeface="David" panose="020E0502060401010101" pitchFamily="34" charset="-79"/>
              </a:rPr>
              <a:t>?</a:t>
            </a:r>
          </a:p>
        </p:txBody>
      </p:sp>
      <p:sp>
        <p:nvSpPr>
          <p:cNvPr id="3" name="מציין מיקום תוכן 2"/>
          <p:cNvSpPr>
            <a:spLocks noGrp="1"/>
          </p:cNvSpPr>
          <p:nvPr>
            <p:ph idx="1"/>
          </p:nvPr>
        </p:nvSpPr>
        <p:spPr/>
        <p:txBody>
          <a:bodyPr>
            <a:normAutofit/>
          </a:bodyPr>
          <a:lstStyle/>
          <a:p>
            <a:r>
              <a:rPr lang="he-IL" dirty="0">
                <a:latin typeface="David" panose="020E0502060401010101" pitchFamily="34" charset="-79"/>
                <a:cs typeface="David" panose="020E0502060401010101" pitchFamily="34" charset="-79"/>
              </a:rPr>
              <a:t>הקנולה הינה צינורית קצרה וגמישה, הממוקמת בתוך קנה הנשימה דרך פתח בצוואר (אינה מגיעה </a:t>
            </a:r>
            <a:r>
              <a:rPr lang="he-IL" sz="3000" dirty="0">
                <a:latin typeface="David" panose="020E0502060401010101" pitchFamily="34" charset="-79"/>
                <a:cs typeface="David" panose="020E0502060401010101" pitchFamily="34" charset="-79"/>
              </a:rPr>
              <a:t>לריאות).</a:t>
            </a:r>
          </a:p>
          <a:p>
            <a:r>
              <a:rPr lang="he-IL" sz="3000" dirty="0">
                <a:latin typeface="David" panose="020E0502060401010101" pitchFamily="34" charset="-79"/>
                <a:cs typeface="David" panose="020E0502060401010101" pitchFamily="34" charset="-79"/>
              </a:rPr>
              <a:t>ישנן </a:t>
            </a:r>
            <a:r>
              <a:rPr lang="he-IL" sz="3000" dirty="0" err="1">
                <a:latin typeface="David" panose="020E0502060401010101" pitchFamily="34" charset="-79"/>
                <a:cs typeface="David" panose="020E0502060401010101" pitchFamily="34" charset="-79"/>
              </a:rPr>
              <a:t>קנולות</a:t>
            </a:r>
            <a:r>
              <a:rPr lang="he-IL" sz="3000" dirty="0">
                <a:latin typeface="David" panose="020E0502060401010101" pitchFamily="34" charset="-79"/>
                <a:cs typeface="David" panose="020E0502060401010101" pitchFamily="34" charset="-79"/>
              </a:rPr>
              <a:t> שבחלקן התחתון יש </a:t>
            </a:r>
            <a:r>
              <a:rPr lang="he-IL" sz="3000" dirty="0" err="1">
                <a:latin typeface="David" panose="020E0502060401010101" pitchFamily="34" charset="-79"/>
                <a:cs typeface="David" panose="020E0502060401010101" pitchFamily="34" charset="-79"/>
              </a:rPr>
              <a:t>בלונית</a:t>
            </a:r>
            <a:r>
              <a:rPr lang="he-IL" sz="3000" dirty="0">
                <a:latin typeface="David" panose="020E0502060401010101" pitchFamily="34" charset="-79"/>
                <a:cs typeface="David" panose="020E0502060401010101" pitchFamily="34" charset="-79"/>
              </a:rPr>
              <a:t> הניתנת לניפוח וריקון. תפקידה של </a:t>
            </a:r>
            <a:r>
              <a:rPr lang="he-IL" sz="3000" dirty="0" err="1">
                <a:latin typeface="David" panose="020E0502060401010101" pitchFamily="34" charset="-79"/>
                <a:cs typeface="David" panose="020E0502060401010101" pitchFamily="34" charset="-79"/>
              </a:rPr>
              <a:t>בלונית</a:t>
            </a:r>
            <a:r>
              <a:rPr lang="he-IL" sz="3000" dirty="0">
                <a:latin typeface="David" panose="020E0502060401010101" pitchFamily="34" charset="-79"/>
                <a:cs typeface="David" panose="020E0502060401010101" pitchFamily="34" charset="-79"/>
              </a:rPr>
              <a:t> מנופחת הינה איטום החלל שבין הקנולה לקנה נשימה ובכך למנוע בריחת אוויר בזמן הנשמה כדי לאפשר הנשמה יעילה.</a:t>
            </a:r>
          </a:p>
        </p:txBody>
      </p:sp>
      <p:pic>
        <p:nvPicPr>
          <p:cNvPr id="4" name="תמונה 3">
            <a:extLst>
              <a:ext uri="{FF2B5EF4-FFF2-40B4-BE49-F238E27FC236}">
                <a16:creationId xmlns:a16="http://schemas.microsoft.com/office/drawing/2014/main" id="{366270BC-9A57-43FB-8696-53E350E6B8C0}"/>
              </a:ext>
            </a:extLst>
          </p:cNvPr>
          <p:cNvPicPr>
            <a:picLocks noChangeAspect="1"/>
          </p:cNvPicPr>
          <p:nvPr/>
        </p:nvPicPr>
        <p:blipFill>
          <a:blip r:embed="rId3"/>
          <a:stretch>
            <a:fillRect/>
          </a:stretch>
        </p:blipFill>
        <p:spPr>
          <a:xfrm>
            <a:off x="457200" y="4725144"/>
            <a:ext cx="2305050" cy="1981200"/>
          </a:xfrm>
          <a:prstGeom prst="rect">
            <a:avLst/>
          </a:prstGeom>
        </p:spPr>
      </p:pic>
    </p:spTree>
    <p:extLst>
      <p:ext uri="{BB962C8B-B14F-4D97-AF65-F5344CB8AC3E}">
        <p14:creationId xmlns:p14="http://schemas.microsoft.com/office/powerpoint/2010/main" val="365991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אילו בעיות עלולות להתעורר בעקבות </a:t>
            </a:r>
            <a:r>
              <a:rPr lang="he-IL" dirty="0" err="1">
                <a:latin typeface="David" panose="020E0502060401010101" pitchFamily="34" charset="-79"/>
                <a:cs typeface="David" panose="020E0502060401010101" pitchFamily="34" charset="-79"/>
              </a:rPr>
              <a:t>טרכאוסטומיה</a:t>
            </a:r>
            <a:r>
              <a:rPr lang="he-IL" dirty="0">
                <a:latin typeface="David" panose="020E0502060401010101" pitchFamily="34" charset="-79"/>
                <a:cs typeface="David" panose="020E0502060401010101" pitchFamily="34" charset="-79"/>
              </a:rPr>
              <a:t> (פיום קנה)?</a:t>
            </a:r>
          </a:p>
        </p:txBody>
      </p:sp>
      <p:sp>
        <p:nvSpPr>
          <p:cNvPr id="3" name="מציין מיקום תוכן 2"/>
          <p:cNvSpPr>
            <a:spLocks noGrp="1"/>
          </p:cNvSpPr>
          <p:nvPr>
            <p:ph idx="1"/>
          </p:nvPr>
        </p:nvSpPr>
        <p:spPr>
          <a:xfrm>
            <a:off x="457200" y="2143397"/>
            <a:ext cx="8229600" cy="4525963"/>
          </a:xfrm>
        </p:spPr>
        <p:txBody>
          <a:bodyPr>
            <a:noAutofit/>
          </a:bodyPr>
          <a:lstStyle/>
          <a:p>
            <a:r>
              <a:rPr lang="he-IL" sz="2400" dirty="0">
                <a:latin typeface="David" panose="020E0502060401010101" pitchFamily="34" charset="-79"/>
                <a:cs typeface="David" panose="020E0502060401010101" pitchFamily="34" charset="-79"/>
              </a:rPr>
              <a:t>הבעיות הצפויות להתעורר בעקבות </a:t>
            </a:r>
            <a:r>
              <a:rPr lang="he-IL" sz="2400" dirty="0" err="1">
                <a:latin typeface="David" panose="020E0502060401010101" pitchFamily="34" charset="-79"/>
                <a:cs typeface="David" panose="020E0502060401010101" pitchFamily="34" charset="-79"/>
              </a:rPr>
              <a:t>הטרכאוסטומיה</a:t>
            </a:r>
            <a:r>
              <a:rPr lang="he-IL" sz="2400" dirty="0">
                <a:latin typeface="David" panose="020E0502060401010101" pitchFamily="34" charset="-79"/>
                <a:cs typeface="David" panose="020E0502060401010101" pitchFamily="34" charset="-79"/>
              </a:rPr>
              <a:t> (פיום קנה) נובעות מהעובדה שהמטופל נושם דרך </a:t>
            </a:r>
            <a:r>
              <a:rPr lang="he-IL" sz="2400" dirty="0" err="1">
                <a:latin typeface="David" panose="020E0502060401010101" pitchFamily="34" charset="-79"/>
                <a:cs typeface="David" panose="020E0502060401010101" pitchFamily="34" charset="-79"/>
              </a:rPr>
              <a:t>הטרכאוסטומיה</a:t>
            </a:r>
            <a:r>
              <a:rPr lang="he-IL" sz="2400" dirty="0">
                <a:latin typeface="David" panose="020E0502060401010101" pitchFamily="34" charset="-79"/>
                <a:cs typeface="David" panose="020E0502060401010101" pitchFamily="34" charset="-79"/>
              </a:rPr>
              <a:t>, במקום לנשום דרך האף והפה. </a:t>
            </a:r>
          </a:p>
          <a:p>
            <a:r>
              <a:rPr lang="he-IL" sz="2400" dirty="0">
                <a:latin typeface="David" panose="020E0502060401010101" pitchFamily="34" charset="-79"/>
                <a:cs typeface="David" panose="020E0502060401010101" pitchFamily="34" charset="-79"/>
              </a:rPr>
              <a:t>האוויר שנכנס לריאות, אינו עובר דרך מערכת הנשימה העליונה (אף ופה), וקנה הנשימה חשוף יותר ליובש ודלקות. </a:t>
            </a:r>
          </a:p>
          <a:p>
            <a:r>
              <a:rPr lang="he-IL" sz="2400" dirty="0">
                <a:latin typeface="David" panose="020E0502060401010101" pitchFamily="34" charset="-79"/>
                <a:cs typeface="David" panose="020E0502060401010101" pitchFamily="34" charset="-79"/>
              </a:rPr>
              <a:t>אויר קר או יבש יכול לגרום להתכווצות קנה הנשימה, או לגרום להפרשות מהריאות להיות סמיכות, וכך ייגרמו קשיים בנשימה. כדי להפחית את הסיכון לכך, אנו מקפידים על שימוש בפילטר לחות בחיבור למכונת ההנשמה</a:t>
            </a:r>
            <a:r>
              <a:rPr lang="he-IL" sz="2400" dirty="0"/>
              <a:t>.</a:t>
            </a:r>
          </a:p>
        </p:txBody>
      </p:sp>
    </p:spTree>
    <p:extLst>
      <p:ext uri="{BB962C8B-B14F-4D97-AF65-F5344CB8AC3E}">
        <p14:creationId xmlns:p14="http://schemas.microsoft.com/office/powerpoint/2010/main" val="341133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2ADE81-AA6E-4FA4-8417-9E7507C0B000}"/>
              </a:ext>
            </a:extLst>
          </p:cNvPr>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אילו בעיות עלולות להתעורר בעקבות </a:t>
            </a:r>
            <a:r>
              <a:rPr lang="he-IL" dirty="0" err="1">
                <a:latin typeface="David" panose="020E0502060401010101" pitchFamily="34" charset="-79"/>
                <a:cs typeface="David" panose="020E0502060401010101" pitchFamily="34" charset="-79"/>
              </a:rPr>
              <a:t>טרכאוסטומיה</a:t>
            </a:r>
            <a:r>
              <a:rPr lang="he-IL" dirty="0">
                <a:latin typeface="David" panose="020E0502060401010101" pitchFamily="34" charset="-79"/>
                <a:cs typeface="David" panose="020E0502060401010101" pitchFamily="34" charset="-79"/>
              </a:rPr>
              <a:t> (פיום קנה)?</a:t>
            </a:r>
          </a:p>
        </p:txBody>
      </p:sp>
      <p:sp>
        <p:nvSpPr>
          <p:cNvPr id="3" name="מציין מיקום תוכן 2">
            <a:extLst>
              <a:ext uri="{FF2B5EF4-FFF2-40B4-BE49-F238E27FC236}">
                <a16:creationId xmlns:a16="http://schemas.microsoft.com/office/drawing/2014/main" id="{442BB19C-E510-488D-B0FA-424E274EA3AB}"/>
              </a:ext>
            </a:extLst>
          </p:cNvPr>
          <p:cNvSpPr>
            <a:spLocks noGrp="1"/>
          </p:cNvSpPr>
          <p:nvPr>
            <p:ph idx="1"/>
          </p:nvPr>
        </p:nvSpPr>
        <p:spPr>
          <a:xfrm>
            <a:off x="471366" y="2276872"/>
            <a:ext cx="8229600" cy="3412976"/>
          </a:xfrm>
        </p:spPr>
        <p:txBody>
          <a:bodyPr/>
          <a:lstStyle/>
          <a:p>
            <a:pPr>
              <a:lnSpc>
                <a:spcPct val="150000"/>
              </a:lnSpc>
            </a:pPr>
            <a:r>
              <a:rPr lang="he-IL" dirty="0">
                <a:latin typeface="David" panose="020E0502060401010101" pitchFamily="34" charset="-79"/>
                <a:cs typeface="David" panose="020E0502060401010101" pitchFamily="34" charset="-79"/>
              </a:rPr>
              <a:t>אחד ממצבי החרום הנפוצים הינו יציאת הקנולה ממקומה באופן מלא או חלקי, המהווה סכנה לפגיעה בנתיב אוויר פתוח, דימום, פגיעה ברקמות רכות.</a:t>
            </a:r>
          </a:p>
        </p:txBody>
      </p:sp>
    </p:spTree>
    <p:extLst>
      <p:ext uri="{BB962C8B-B14F-4D97-AF65-F5344CB8AC3E}">
        <p14:creationId xmlns:p14="http://schemas.microsoft.com/office/powerpoint/2010/main" val="228475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הפרשות ושיעול</a:t>
            </a:r>
          </a:p>
        </p:txBody>
      </p:sp>
      <p:sp>
        <p:nvSpPr>
          <p:cNvPr id="3" name="מציין מיקום תוכן 2"/>
          <p:cNvSpPr>
            <a:spLocks noGrp="1"/>
          </p:cNvSpPr>
          <p:nvPr>
            <p:ph idx="1"/>
          </p:nvPr>
        </p:nvSpPr>
        <p:spPr>
          <a:xfrm>
            <a:off x="457200" y="1389861"/>
            <a:ext cx="8229600" cy="4525963"/>
          </a:xfrm>
        </p:spPr>
        <p:txBody>
          <a:bodyPr>
            <a:normAutofit/>
          </a:bodyPr>
          <a:lstStyle/>
          <a:p>
            <a:r>
              <a:rPr lang="he-IL" sz="2800" dirty="0">
                <a:latin typeface="David" panose="020E0502060401010101" pitchFamily="34" charset="-79"/>
                <a:cs typeface="David" panose="020E0502060401010101" pitchFamily="34" charset="-79"/>
              </a:rPr>
              <a:t>הקנולה מגרה ליצירת הפרשות מרובות מקנה הנשימה – דבר המהווה גורם סיכון לדלקות במערכת הנשימה.</a:t>
            </a:r>
          </a:p>
          <a:p>
            <a:r>
              <a:rPr lang="he-IL" sz="2800" dirty="0">
                <a:latin typeface="David" panose="020E0502060401010101" pitchFamily="34" charset="-79"/>
                <a:cs typeface="David" panose="020E0502060401010101" pitchFamily="34" charset="-79"/>
              </a:rPr>
              <a:t> פינוי ההפרשות באופן פיזיולוגי נעשה בעזרת מנגנון השיעול. לעיתים השיעול עשוי להיות חלש מהרגיל ופחות יעיל בפינוי.</a:t>
            </a:r>
          </a:p>
          <a:p>
            <a:r>
              <a:rPr lang="he-IL" sz="2800" dirty="0">
                <a:latin typeface="David" panose="020E0502060401010101" pitchFamily="34" charset="-79"/>
                <a:cs typeface="David" panose="020E0502060401010101" pitchFamily="34" charset="-79"/>
              </a:rPr>
              <a:t>מטופלים מונשמים אינם מסוגלים לפנות הפרשות באופן עצמאי, וזקוקים לפינוי יזום של הפרשות מדרכי נשימה  ע"י ביצוע </a:t>
            </a:r>
            <a:r>
              <a:rPr lang="he-IL" sz="2800" dirty="0" err="1">
                <a:latin typeface="David" panose="020E0502060401010101" pitchFamily="34" charset="-79"/>
                <a:cs typeface="David" panose="020E0502060401010101" pitchFamily="34" charset="-79"/>
              </a:rPr>
              <a:t>סקשין</a:t>
            </a:r>
            <a:r>
              <a:rPr lang="he-IL" sz="2800" dirty="0">
                <a:latin typeface="David" panose="020E0502060401010101" pitchFamily="34" charset="-79"/>
                <a:cs typeface="David" panose="020E0502060401010101" pitchFamily="34" charset="-79"/>
              </a:rPr>
              <a:t>.</a:t>
            </a:r>
          </a:p>
        </p:txBody>
      </p:sp>
      <p:pic>
        <p:nvPicPr>
          <p:cNvPr id="4" name="תמונה 3">
            <a:extLst>
              <a:ext uri="{FF2B5EF4-FFF2-40B4-BE49-F238E27FC236}">
                <a16:creationId xmlns:a16="http://schemas.microsoft.com/office/drawing/2014/main" id="{CC31836F-9354-4CAA-BE49-7FA4584B04B7}"/>
              </a:ext>
            </a:extLst>
          </p:cNvPr>
          <p:cNvPicPr>
            <a:picLocks noChangeAspect="1"/>
          </p:cNvPicPr>
          <p:nvPr/>
        </p:nvPicPr>
        <p:blipFill>
          <a:blip r:embed="rId2"/>
          <a:stretch>
            <a:fillRect/>
          </a:stretch>
        </p:blipFill>
        <p:spPr>
          <a:xfrm>
            <a:off x="3524250" y="4363834"/>
            <a:ext cx="2095500" cy="2190750"/>
          </a:xfrm>
          <a:prstGeom prst="rect">
            <a:avLst/>
          </a:prstGeom>
        </p:spPr>
      </p:pic>
    </p:spTree>
    <p:extLst>
      <p:ext uri="{BB962C8B-B14F-4D97-AF65-F5344CB8AC3E}">
        <p14:creationId xmlns:p14="http://schemas.microsoft.com/office/powerpoint/2010/main" val="246114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הפרעה בדיבור</a:t>
            </a:r>
          </a:p>
        </p:txBody>
      </p:sp>
      <p:sp>
        <p:nvSpPr>
          <p:cNvPr id="3" name="מציין מיקום תוכן 2"/>
          <p:cNvSpPr>
            <a:spLocks noGrp="1"/>
          </p:cNvSpPr>
          <p:nvPr>
            <p:ph idx="1"/>
          </p:nvPr>
        </p:nvSpPr>
        <p:spPr/>
        <p:txBody>
          <a:bodyPr>
            <a:normAutofit/>
          </a:bodyPr>
          <a:lstStyle/>
          <a:p>
            <a:r>
              <a:rPr lang="he-IL" dirty="0">
                <a:latin typeface="David" panose="020E0502060401010101" pitchFamily="34" charset="-79"/>
                <a:cs typeface="David" panose="020E0502060401010101" pitchFamily="34" charset="-79"/>
              </a:rPr>
              <a:t>מטופל עם </a:t>
            </a:r>
            <a:r>
              <a:rPr lang="he-IL" dirty="0" err="1">
                <a:latin typeface="David" panose="020E0502060401010101" pitchFamily="34" charset="-79"/>
                <a:cs typeface="David" panose="020E0502060401010101" pitchFamily="34" charset="-79"/>
              </a:rPr>
              <a:t>טרכאוסטומי</a:t>
            </a:r>
            <a:r>
              <a:rPr lang="he-IL" dirty="0">
                <a:latin typeface="David" panose="020E0502060401010101" pitchFamily="34" charset="-79"/>
                <a:cs typeface="David" panose="020E0502060401010101" pitchFamily="34" charset="-79"/>
              </a:rPr>
              <a:t> (פיום קנה) לא יוכל לדבר. מצב זה נוצר בגלל שהאוויר היוצא מן הריאות עובר</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דרך הקנולה, ולא דרך מיתרי הקול. </a:t>
            </a:r>
          </a:p>
        </p:txBody>
      </p:sp>
      <p:pic>
        <p:nvPicPr>
          <p:cNvPr id="4" name="תמונה 3">
            <a:extLst>
              <a:ext uri="{FF2B5EF4-FFF2-40B4-BE49-F238E27FC236}">
                <a16:creationId xmlns:a16="http://schemas.microsoft.com/office/drawing/2014/main" id="{C5E128B0-1F5E-470C-98B7-5007F71236C8}"/>
              </a:ext>
            </a:extLst>
          </p:cNvPr>
          <p:cNvPicPr>
            <a:picLocks noChangeAspect="1"/>
          </p:cNvPicPr>
          <p:nvPr/>
        </p:nvPicPr>
        <p:blipFill>
          <a:blip r:embed="rId2"/>
          <a:stretch>
            <a:fillRect/>
          </a:stretch>
        </p:blipFill>
        <p:spPr>
          <a:xfrm>
            <a:off x="1475656" y="3863181"/>
            <a:ext cx="2171700" cy="2105025"/>
          </a:xfrm>
          <a:prstGeom prst="rect">
            <a:avLst/>
          </a:prstGeom>
        </p:spPr>
      </p:pic>
    </p:spTree>
    <p:extLst>
      <p:ext uri="{BB962C8B-B14F-4D97-AF65-F5344CB8AC3E}">
        <p14:creationId xmlns:p14="http://schemas.microsoft.com/office/powerpoint/2010/main" val="81195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כיצד אפשר להקטין את הסיכון לזיהום?</a:t>
            </a:r>
          </a:p>
        </p:txBody>
      </p:sp>
      <p:sp>
        <p:nvSpPr>
          <p:cNvPr id="3" name="מציין מיקום תוכן 2"/>
          <p:cNvSpPr>
            <a:spLocks noGrp="1"/>
          </p:cNvSpPr>
          <p:nvPr>
            <p:ph idx="1"/>
          </p:nvPr>
        </p:nvSpPr>
        <p:spPr>
          <a:xfrm>
            <a:off x="457200" y="1268760"/>
            <a:ext cx="8229600" cy="4525963"/>
          </a:xfrm>
        </p:spPr>
        <p:txBody>
          <a:bodyPr>
            <a:normAutofit/>
          </a:bodyPr>
          <a:lstStyle/>
          <a:p>
            <a:pPr marL="0" indent="0">
              <a:buNone/>
            </a:pPr>
            <a:r>
              <a:rPr lang="he-IL" sz="2000" dirty="0">
                <a:latin typeface="David" panose="020E0502060401010101" pitchFamily="34" charset="-79"/>
                <a:cs typeface="David" panose="020E0502060401010101" pitchFamily="34" charset="-79"/>
              </a:rPr>
              <a:t>כל מטופל חדש נכנס</a:t>
            </a:r>
            <a:r>
              <a:rPr lang="he-IL" sz="2000" b="1" dirty="0">
                <a:latin typeface="David" panose="020E0502060401010101" pitchFamily="34" charset="-79"/>
                <a:cs typeface="David" panose="020E0502060401010101" pitchFamily="34" charset="-79"/>
              </a:rPr>
              <a:t> לבידוד סקר </a:t>
            </a:r>
            <a:r>
              <a:rPr lang="he-IL" sz="2000" dirty="0">
                <a:latin typeface="David" panose="020E0502060401010101" pitchFamily="34" charset="-79"/>
                <a:cs typeface="David" panose="020E0502060401010101" pitchFamily="34" charset="-79"/>
              </a:rPr>
              <a:t>מיום קבלתו עד לקבלת תוצאות בדיקות מעבדה. </a:t>
            </a:r>
          </a:p>
          <a:p>
            <a:pPr marL="0" indent="0">
              <a:buNone/>
            </a:pPr>
            <a:r>
              <a:rPr lang="he-IL" sz="2000" dirty="0">
                <a:latin typeface="David" panose="020E0502060401010101" pitchFamily="34" charset="-79"/>
                <a:cs typeface="David" panose="020E0502060401010101" pitchFamily="34" charset="-79"/>
              </a:rPr>
              <a:t>בזמן </a:t>
            </a:r>
            <a:r>
              <a:rPr lang="he-IL" sz="2000" b="1" dirty="0">
                <a:latin typeface="David" panose="020E0502060401010101" pitchFamily="34" charset="-79"/>
                <a:cs typeface="David" panose="020E0502060401010101" pitchFamily="34" charset="-79"/>
              </a:rPr>
              <a:t>בידוד מגע </a:t>
            </a:r>
            <a:r>
              <a:rPr lang="he-IL" sz="2000" dirty="0">
                <a:latin typeface="David" panose="020E0502060401010101" pitchFamily="34" charset="-79"/>
                <a:cs typeface="David" panose="020E0502060401010101" pitchFamily="34" charset="-79"/>
              </a:rPr>
              <a:t>יש חשיבות רבה לשמור על כללים :</a:t>
            </a:r>
          </a:p>
          <a:p>
            <a:r>
              <a:rPr lang="he-IL" sz="2000" dirty="0">
                <a:latin typeface="David" panose="020E0502060401010101" pitchFamily="34" charset="-79"/>
                <a:cs typeface="David" panose="020E0502060401010101" pitchFamily="34" charset="-79"/>
              </a:rPr>
              <a:t>שטיפת ידיים </a:t>
            </a:r>
            <a:r>
              <a:rPr lang="he-IL" sz="2000" b="1" dirty="0">
                <a:latin typeface="David" panose="020E0502060401010101" pitchFamily="34" charset="-79"/>
                <a:cs typeface="David" panose="020E0502060401010101" pitchFamily="34" charset="-79"/>
              </a:rPr>
              <a:t>לפני </a:t>
            </a:r>
            <a:r>
              <a:rPr lang="he-IL" sz="2000" dirty="0">
                <a:latin typeface="David" panose="020E0502060401010101" pitchFamily="34" charset="-79"/>
                <a:cs typeface="David" panose="020E0502060401010101" pitchFamily="34" charset="-79"/>
              </a:rPr>
              <a:t>ו</a:t>
            </a:r>
            <a:r>
              <a:rPr lang="he-IL" sz="2000" b="1" dirty="0">
                <a:latin typeface="David" panose="020E0502060401010101" pitchFamily="34" charset="-79"/>
                <a:cs typeface="David" panose="020E0502060401010101" pitchFamily="34" charset="-79"/>
              </a:rPr>
              <a:t>אחרי </a:t>
            </a:r>
            <a:r>
              <a:rPr lang="he-IL" sz="2000" dirty="0" err="1">
                <a:latin typeface="David" panose="020E0502060401010101" pitchFamily="34" charset="-79"/>
                <a:cs typeface="David" panose="020E0502060401010101" pitchFamily="34" charset="-79"/>
              </a:rPr>
              <a:t>עטיית</a:t>
            </a:r>
            <a:r>
              <a:rPr lang="he-IL" sz="2000" dirty="0">
                <a:latin typeface="David" panose="020E0502060401010101" pitchFamily="34" charset="-79"/>
                <a:cs typeface="David" panose="020E0502060401010101" pitchFamily="34" charset="-79"/>
              </a:rPr>
              <a:t> כפפות </a:t>
            </a:r>
          </a:p>
          <a:p>
            <a:r>
              <a:rPr lang="he-IL" sz="2000" dirty="0">
                <a:latin typeface="David" panose="020E0502060401010101" pitchFamily="34" charset="-79"/>
                <a:cs typeface="David" panose="020E0502060401010101" pitchFamily="34" charset="-79"/>
              </a:rPr>
              <a:t>בכל עת שנמצאים בחדר מטופל בבידוד מגע יש להשתמש בכפפות ובחלוקי בידוד.</a:t>
            </a:r>
          </a:p>
          <a:p>
            <a:r>
              <a:rPr lang="he-IL" sz="2000" dirty="0">
                <a:latin typeface="David" panose="020E0502060401010101" pitchFamily="34" charset="-79"/>
                <a:cs typeface="David" panose="020E0502060401010101" pitchFamily="34" charset="-79"/>
              </a:rPr>
              <a:t>בשום אופן אין להסתובב מחוץ ליחידת המטופל עם חלוק וכפפות למניעת העברת זיהומים.</a:t>
            </a:r>
          </a:p>
          <a:p>
            <a:r>
              <a:rPr lang="he-IL" sz="2000" dirty="0">
                <a:latin typeface="David" panose="020E0502060401010101" pitchFamily="34" charset="-79"/>
                <a:cs typeface="David" panose="020E0502060401010101" pitchFamily="34" charset="-79"/>
              </a:rPr>
              <a:t>יש חשיבות רבה לשכיבת מטופל מונשם עם ראש מורם ל 35 מעלות</a:t>
            </a:r>
          </a:p>
          <a:p>
            <a:pPr marL="0" indent="0">
              <a:buNone/>
            </a:pPr>
            <a:endParaRPr lang="he-IL" sz="2000"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3B4AD430-C7EB-4AB1-8041-E5231BF72BE9}"/>
              </a:ext>
            </a:extLst>
          </p:cNvPr>
          <p:cNvPicPr>
            <a:picLocks noChangeAspect="1"/>
          </p:cNvPicPr>
          <p:nvPr/>
        </p:nvPicPr>
        <p:blipFill>
          <a:blip r:embed="rId2"/>
          <a:stretch>
            <a:fillRect/>
          </a:stretch>
        </p:blipFill>
        <p:spPr>
          <a:xfrm>
            <a:off x="827664" y="4033224"/>
            <a:ext cx="2857500" cy="2209800"/>
          </a:xfrm>
          <a:prstGeom prst="rect">
            <a:avLst/>
          </a:prstGeom>
        </p:spPr>
      </p:pic>
      <p:pic>
        <p:nvPicPr>
          <p:cNvPr id="6" name="תמונה 5">
            <a:extLst>
              <a:ext uri="{FF2B5EF4-FFF2-40B4-BE49-F238E27FC236}">
                <a16:creationId xmlns:a16="http://schemas.microsoft.com/office/drawing/2014/main" id="{4A1FE12A-95BC-4FD8-9764-79B1643AE224}"/>
              </a:ext>
            </a:extLst>
          </p:cNvPr>
          <p:cNvPicPr>
            <a:picLocks noChangeAspect="1"/>
          </p:cNvPicPr>
          <p:nvPr/>
        </p:nvPicPr>
        <p:blipFill>
          <a:blip r:embed="rId3"/>
          <a:stretch>
            <a:fillRect/>
          </a:stretch>
        </p:blipFill>
        <p:spPr>
          <a:xfrm>
            <a:off x="3843487" y="4033224"/>
            <a:ext cx="4472849" cy="2209800"/>
          </a:xfrm>
          <a:prstGeom prst="rect">
            <a:avLst/>
          </a:prstGeom>
        </p:spPr>
      </p:pic>
    </p:spTree>
    <p:extLst>
      <p:ext uri="{BB962C8B-B14F-4D97-AF65-F5344CB8AC3E}">
        <p14:creationId xmlns:p14="http://schemas.microsoft.com/office/powerpoint/2010/main" val="4825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תזונה</a:t>
            </a:r>
          </a:p>
        </p:txBody>
      </p:sp>
      <p:sp>
        <p:nvSpPr>
          <p:cNvPr id="3" name="מציין מיקום תוכן 2"/>
          <p:cNvSpPr>
            <a:spLocks noGrp="1"/>
          </p:cNvSpPr>
          <p:nvPr>
            <p:ph idx="1"/>
          </p:nvPr>
        </p:nvSpPr>
        <p:spPr/>
        <p:txBody>
          <a:bodyPr>
            <a:normAutofit fontScale="92500" lnSpcReduction="10000"/>
          </a:bodyPr>
          <a:lstStyle/>
          <a:p>
            <a:r>
              <a:rPr lang="he-IL" dirty="0">
                <a:latin typeface="David" panose="020E0502060401010101" pitchFamily="34" charset="-79"/>
                <a:cs typeface="David" panose="020E0502060401010101" pitchFamily="34" charset="-79"/>
              </a:rPr>
              <a:t>תזונה נאותה מהווה חלק בלתי נפרד מהטיפול הכוללני במטופל ובפרט בטיפול הניתן במחלקת מונשמים. </a:t>
            </a:r>
          </a:p>
          <a:p>
            <a:r>
              <a:rPr lang="he-IL" dirty="0">
                <a:latin typeface="David" panose="020E0502060401010101" pitchFamily="34" charset="-79"/>
                <a:cs typeface="David" panose="020E0502060401010101" pitchFamily="34" charset="-79"/>
              </a:rPr>
              <a:t>לתזונת המטופל המונשם תפקיד חשוב בשימור ושיפור מצב כללי, מניעת פצעי לחץ, איזון ערכים בדם, שימור מסת שריר ויכולת נשימה עצמאית במידת היכולת.</a:t>
            </a:r>
          </a:p>
          <a:p>
            <a:r>
              <a:rPr lang="he-IL" dirty="0">
                <a:latin typeface="David" panose="020E0502060401010101" pitchFamily="34" charset="-79"/>
                <a:cs typeface="David" panose="020E0502060401010101" pitchFamily="34" charset="-79"/>
              </a:rPr>
              <a:t>צוות הדיאטניות הקליניות במוסדנו עומד לרשות המטופלים למטרת בניית תכנית טיפול תזונתי המותאמת באופן אישי לצרכי המטופלים.</a:t>
            </a:r>
          </a:p>
          <a:p>
            <a:r>
              <a:rPr lang="he-IL" dirty="0">
                <a:latin typeface="David" panose="020E0502060401010101" pitchFamily="34" charset="-79"/>
                <a:cs typeface="David" panose="020E0502060401010101" pitchFamily="34" charset="-79"/>
              </a:rPr>
              <a:t> התפריט עומד בעקרונות התזונה הנאותה והמגוונת ובנהלי משרד הבריאות.</a:t>
            </a:r>
            <a:endParaRPr lang="he-IL" dirty="0"/>
          </a:p>
        </p:txBody>
      </p:sp>
    </p:spTree>
    <p:extLst>
      <p:ext uri="{BB962C8B-B14F-4D97-AF65-F5344CB8AC3E}">
        <p14:creationId xmlns:p14="http://schemas.microsoft.com/office/powerpoint/2010/main" val="66487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פיזיותרפיה נשימתית והפעלה</a:t>
            </a:r>
            <a:br>
              <a:rPr lang="he-IL" dirty="0"/>
            </a:br>
            <a:endParaRPr lang="he-IL" dirty="0"/>
          </a:p>
        </p:txBody>
      </p:sp>
      <p:sp>
        <p:nvSpPr>
          <p:cNvPr id="3" name="מציין מיקום תוכן 2"/>
          <p:cNvSpPr>
            <a:spLocks noGrp="1"/>
          </p:cNvSpPr>
          <p:nvPr>
            <p:ph idx="1"/>
          </p:nvPr>
        </p:nvSpPr>
        <p:spPr/>
        <p:txBody>
          <a:bodyPr>
            <a:normAutofit lnSpcReduction="10000"/>
          </a:bodyPr>
          <a:lstStyle/>
          <a:p>
            <a:r>
              <a:rPr lang="he-IL" dirty="0">
                <a:latin typeface="David" panose="020E0502060401010101" pitchFamily="34" charset="-79"/>
                <a:cs typeface="David" panose="020E0502060401010101" pitchFamily="34" charset="-79"/>
              </a:rPr>
              <a:t>שכיבה ממושכת במיטה עלולה לגרום</a:t>
            </a:r>
          </a:p>
          <a:p>
            <a:pPr marL="0" indent="0">
              <a:buNone/>
            </a:pPr>
            <a:r>
              <a:rPr lang="he-IL" dirty="0">
                <a:latin typeface="David" panose="020E0502060401010101" pitchFamily="34" charset="-79"/>
                <a:cs typeface="David" panose="020E0502060401010101" pitchFamily="34" charset="-79"/>
              </a:rPr>
              <a:t>    לסיבוכים כמו: דלקת ריאות, פצעי לחץ וירידה בטווחים מפרקיים.</a:t>
            </a:r>
          </a:p>
          <a:p>
            <a:r>
              <a:rPr lang="he-IL" dirty="0">
                <a:latin typeface="David" panose="020E0502060401010101" pitchFamily="34" charset="-79"/>
                <a:cs typeface="David" panose="020E0502060401010101" pitchFamily="34" charset="-79"/>
              </a:rPr>
              <a:t>הפעלת הגוף וביצוע תרגילים המסייעים לאוורור תקין של הריאות, לחיזוק השרירים ולשמירה על יכולת התפקודית חיוניים למניעת סיבוכים אלו. </a:t>
            </a:r>
          </a:p>
          <a:p>
            <a:r>
              <a:rPr lang="he-IL" dirty="0">
                <a:latin typeface="David" panose="020E0502060401010101" pitchFamily="34" charset="-79"/>
                <a:cs typeface="David" panose="020E0502060401010101" pitchFamily="34" charset="-79"/>
              </a:rPr>
              <a:t>במחלקתנו, צוות פיזיותרפיה וריפוי בעיסוק בודקים כל מטופל בעת קבלתו למחלקה ובונים תכנית טיפול אישית המתאימה למצבו הרפואי והתפקודי.</a:t>
            </a:r>
          </a:p>
          <a:p>
            <a:endParaRPr lang="he-IL"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2360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C8AE49-B168-4D4B-8113-56BEA5AB9C40}"/>
              </a:ext>
            </a:extLst>
          </p:cNvPr>
          <p:cNvSpPr>
            <a:spLocks noGrp="1"/>
          </p:cNvSpPr>
          <p:nvPr>
            <p:ph type="title"/>
          </p:nvPr>
        </p:nvSpPr>
        <p:spPr/>
        <p:txBody>
          <a:bodyPr/>
          <a:lstStyle/>
          <a:p>
            <a:r>
              <a:rPr lang="he-IL" dirty="0"/>
              <a:t>ריפוי בעיסוק ותעסוקה</a:t>
            </a:r>
          </a:p>
        </p:txBody>
      </p:sp>
      <p:sp>
        <p:nvSpPr>
          <p:cNvPr id="3" name="מציין מיקום תוכן 2">
            <a:extLst>
              <a:ext uri="{FF2B5EF4-FFF2-40B4-BE49-F238E27FC236}">
                <a16:creationId xmlns:a16="http://schemas.microsoft.com/office/drawing/2014/main" id="{BEDBFDDA-4A2E-4D94-9654-9628D0BDF7A8}"/>
              </a:ext>
            </a:extLst>
          </p:cNvPr>
          <p:cNvSpPr>
            <a:spLocks noGrp="1"/>
          </p:cNvSpPr>
          <p:nvPr>
            <p:ph idx="1"/>
          </p:nvPr>
        </p:nvSpPr>
        <p:spPr/>
        <p:txBody>
          <a:bodyPr>
            <a:normAutofit fontScale="62500" lnSpcReduction="20000"/>
          </a:bodyPr>
          <a:lstStyle/>
          <a:p>
            <a:pPr marL="0" indent="0">
              <a:lnSpc>
                <a:spcPct val="170000"/>
              </a:lnSpc>
              <a:buNone/>
            </a:pPr>
            <a:r>
              <a:rPr lang="he-IL" dirty="0">
                <a:latin typeface="David" panose="020E0502060401010101" pitchFamily="34" charset="-79"/>
                <a:cs typeface="David" panose="020E0502060401010101" pitchFamily="34" charset="-79"/>
              </a:rPr>
              <a:t>צוות הריפוי בעיסוק בבית הדר מבצע הערכה לכל מטופל בעת קבלתו וקובע תכנית טיפול המתאימה למצבו הרפואי והתפקודי. התוכנית עשויה לכלול:</a:t>
            </a:r>
          </a:p>
          <a:p>
            <a:pPr marL="0" indent="0">
              <a:lnSpc>
                <a:spcPct val="170000"/>
              </a:lnSpc>
              <a:buNone/>
            </a:pPr>
            <a:r>
              <a:rPr lang="he-IL" dirty="0">
                <a:latin typeface="David" panose="020E0502060401010101" pitchFamily="34" charset="-79"/>
                <a:cs typeface="David" panose="020E0502060401010101" pitchFamily="34" charset="-79"/>
              </a:rPr>
              <a:t>1) שיפור יכולת תקשורת עם הסביבה. למטופל ברמת הכרה ירודה ייעשה ניסיון להפיק תקשורת עקבית ויעילה. במטופלים עם הגבלה בתקשורת בשל קושי מוטורי, נעשית התאמה של אמצעי תקשורת חלופית.</a:t>
            </a:r>
          </a:p>
          <a:p>
            <a:pPr marL="0" indent="0">
              <a:lnSpc>
                <a:spcPct val="170000"/>
              </a:lnSpc>
              <a:buNone/>
            </a:pPr>
            <a:r>
              <a:rPr lang="he-IL" dirty="0">
                <a:latin typeface="David" panose="020E0502060401010101" pitchFamily="34" charset="-79"/>
                <a:cs typeface="David" panose="020E0502060401010101" pitchFamily="34" charset="-79"/>
              </a:rPr>
              <a:t>2) שימור ושיפור יכולות תנועתיות של הידיים – טווחי תנועה, כוח וסיבולת</a:t>
            </a:r>
          </a:p>
          <a:p>
            <a:pPr marL="0" indent="0">
              <a:lnSpc>
                <a:spcPct val="170000"/>
              </a:lnSpc>
              <a:buNone/>
            </a:pPr>
            <a:r>
              <a:rPr lang="he-IL" dirty="0">
                <a:latin typeface="David" panose="020E0502060401010101" pitchFamily="34" charset="-79"/>
                <a:cs typeface="David" panose="020E0502060401010101" pitchFamily="34" charset="-79"/>
              </a:rPr>
              <a:t>3) שיפור ההשתתפות בפעילויות יומיום בסיסיות במסגרת המחלקה.</a:t>
            </a:r>
          </a:p>
          <a:p>
            <a:pPr marL="0" indent="0">
              <a:lnSpc>
                <a:spcPct val="170000"/>
              </a:lnSpc>
              <a:buNone/>
            </a:pPr>
            <a:r>
              <a:rPr lang="he-IL" dirty="0">
                <a:latin typeface="David" panose="020E0502060401010101" pitchFamily="34" charset="-79"/>
                <a:cs typeface="David" panose="020E0502060401010101" pitchFamily="34" charset="-79"/>
              </a:rPr>
              <a:t>4) התאמה סביבתית וטכנולוגיה מסייעת: לחצני מצוקה, מתגים ועזרים שונים המאפשרים הפעלת מכשירים שונים על אף הקושי המוטורי.</a:t>
            </a:r>
          </a:p>
          <a:p>
            <a:endParaRPr lang="he-IL" dirty="0"/>
          </a:p>
        </p:txBody>
      </p:sp>
    </p:spTree>
    <p:extLst>
      <p:ext uri="{BB962C8B-B14F-4D97-AF65-F5344CB8AC3E}">
        <p14:creationId xmlns:p14="http://schemas.microsoft.com/office/powerpoint/2010/main" val="793199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922249-CCBB-46AF-834E-DE69552E9151}"/>
              </a:ext>
            </a:extLst>
          </p:cNvPr>
          <p:cNvSpPr>
            <a:spLocks noGrp="1"/>
          </p:cNvSpPr>
          <p:nvPr>
            <p:ph type="title"/>
          </p:nvPr>
        </p:nvSpPr>
        <p:spPr>
          <a:xfrm>
            <a:off x="457200" y="692696"/>
            <a:ext cx="8229600" cy="1143000"/>
          </a:xfrm>
        </p:spPr>
        <p:txBody>
          <a:bodyPr>
            <a:normAutofit fontScale="90000"/>
          </a:bodyPr>
          <a:lstStyle/>
          <a:p>
            <a:r>
              <a:rPr lang="he-IL" sz="3600" dirty="0">
                <a:latin typeface="David" panose="020E0502060401010101" pitchFamily="34" charset="-79"/>
                <a:cs typeface="David" panose="020E0502060401010101" pitchFamily="34" charset="-79"/>
              </a:rPr>
              <a:t>צוות הריפוי בעיסוק והתעסוקה במחלקה מקיימים באופן שוטף מגוון פעילויות פנאי פרטניות וקבוצתיות, בחדרי המטופלים ובלובי המחלקה.</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7F61A1B7-C299-45F8-B53F-80E7E105A847}"/>
              </a:ext>
            </a:extLst>
          </p:cNvPr>
          <p:cNvPicPr>
            <a:picLocks noChangeAspect="1"/>
          </p:cNvPicPr>
          <p:nvPr/>
        </p:nvPicPr>
        <p:blipFill rotWithShape="1">
          <a:blip r:embed="rId2"/>
          <a:srcRect l="17713" r="17713"/>
          <a:stretch/>
        </p:blipFill>
        <p:spPr>
          <a:xfrm>
            <a:off x="5045075" y="2924944"/>
            <a:ext cx="3380142" cy="2232247"/>
          </a:xfrm>
          <a:prstGeom prst="rect">
            <a:avLst/>
          </a:prstGeom>
        </p:spPr>
      </p:pic>
      <p:pic>
        <p:nvPicPr>
          <p:cNvPr id="4" name="תמונה 3">
            <a:extLst>
              <a:ext uri="{FF2B5EF4-FFF2-40B4-BE49-F238E27FC236}">
                <a16:creationId xmlns:a16="http://schemas.microsoft.com/office/drawing/2014/main" id="{2EF8B9E4-5BDE-4344-A81C-F1B592EF2589}"/>
              </a:ext>
            </a:extLst>
          </p:cNvPr>
          <p:cNvPicPr>
            <a:picLocks noChangeAspect="1"/>
          </p:cNvPicPr>
          <p:nvPr/>
        </p:nvPicPr>
        <p:blipFill>
          <a:blip r:embed="rId3"/>
          <a:stretch>
            <a:fillRect/>
          </a:stretch>
        </p:blipFill>
        <p:spPr>
          <a:xfrm>
            <a:off x="740705" y="2864676"/>
            <a:ext cx="2779675" cy="2292515"/>
          </a:xfrm>
          <a:prstGeom prst="rect">
            <a:avLst/>
          </a:prstGeom>
        </p:spPr>
      </p:pic>
    </p:spTree>
    <p:extLst>
      <p:ext uri="{BB962C8B-B14F-4D97-AF65-F5344CB8AC3E}">
        <p14:creationId xmlns:p14="http://schemas.microsoft.com/office/powerpoint/2010/main" val="273424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להיות מונשם בבית הדר</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82954" y="980728"/>
            <a:ext cx="8229600" cy="4525963"/>
          </a:xfrm>
        </p:spPr>
        <p:txBody>
          <a:bodyPr>
            <a:normAutofit fontScale="92500" lnSpcReduction="20000"/>
          </a:bodyPr>
          <a:lstStyle/>
          <a:p>
            <a:r>
              <a:rPr lang="he-IL" dirty="0">
                <a:latin typeface="David" panose="020E0502060401010101" pitchFamily="34" charset="-79"/>
                <a:cs typeface="David" panose="020E0502060401010101" pitchFamily="34" charset="-79"/>
              </a:rPr>
              <a:t>ביחידת המונשמים ניתן טיפול מקצועי ואישי באווירה חמה ותומכת .</a:t>
            </a:r>
          </a:p>
          <a:p>
            <a:r>
              <a:rPr lang="he-IL" dirty="0">
                <a:latin typeface="David" panose="020E0502060401010101" pitchFamily="34" charset="-79"/>
                <a:cs typeface="David" panose="020E0502060401010101" pitchFamily="34" charset="-79"/>
              </a:rPr>
              <a:t>מערכת ניטור ממוחשבת במעגל סגור בזמן אמת .</a:t>
            </a:r>
          </a:p>
          <a:p>
            <a:r>
              <a:rPr lang="he-IL" dirty="0">
                <a:latin typeface="David" panose="020E0502060401010101" pitchFamily="34" charset="-79"/>
                <a:cs typeface="David" panose="020E0502060401010101" pitchFamily="34" charset="-79"/>
              </a:rPr>
              <a:t>במחלקה קיימת מערכת לקריאת אחות, ויזואלית וקולית.</a:t>
            </a:r>
          </a:p>
          <a:p>
            <a:r>
              <a:rPr lang="he-IL" dirty="0">
                <a:latin typeface="David" panose="020E0502060401010101" pitchFamily="34" charset="-79"/>
                <a:cs typeface="David" panose="020E0502060401010101" pitchFamily="34" charset="-79"/>
              </a:rPr>
              <a:t>היחידה מאוישת בשעות היום על ידי רופא מטפל ורופא בכיר ובשעות הערב והלילה על ידי רופא תורן וכונן מומחה.</a:t>
            </a:r>
          </a:p>
          <a:p>
            <a:r>
              <a:rPr lang="he-IL" dirty="0">
                <a:latin typeface="David" panose="020E0502060401010101" pitchFamily="34" charset="-79"/>
                <a:cs typeface="David" panose="020E0502060401010101" pitchFamily="34" charset="-79"/>
              </a:rPr>
              <a:t>יחידת מונשמים ב"בית הדר " הינה בפיקוח ורישוי של משרד הבריאות. </a:t>
            </a:r>
          </a:p>
          <a:p>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7A427C68-FE81-44D1-B64C-07618F3C04EA}"/>
              </a:ext>
            </a:extLst>
          </p:cNvPr>
          <p:cNvPicPr>
            <a:picLocks noChangeAspect="1"/>
          </p:cNvPicPr>
          <p:nvPr/>
        </p:nvPicPr>
        <p:blipFill rotWithShape="1">
          <a:blip r:embed="rId2"/>
          <a:srcRect l="17008" r="-1" b="3905"/>
          <a:stretch/>
        </p:blipFill>
        <p:spPr>
          <a:xfrm>
            <a:off x="683568" y="4980669"/>
            <a:ext cx="5036203" cy="1793205"/>
          </a:xfrm>
          <a:prstGeom prst="rect">
            <a:avLst/>
          </a:prstGeom>
        </p:spPr>
      </p:pic>
    </p:spTree>
    <p:extLst>
      <p:ext uri="{BB962C8B-B14F-4D97-AF65-F5344CB8AC3E}">
        <p14:creationId xmlns:p14="http://schemas.microsoft.com/office/powerpoint/2010/main" val="43089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br>
              <a:rPr lang="he-IL" dirty="0"/>
            </a:br>
            <a:r>
              <a:rPr lang="he-IL" dirty="0">
                <a:latin typeface="David" panose="020E0502060401010101" pitchFamily="34" charset="-79"/>
                <a:cs typeface="David" panose="020E0502060401010101" pitchFamily="34" charset="-79"/>
              </a:rPr>
              <a:t>טיפול בהפרעות בתקשורת ובליעה</a:t>
            </a:r>
            <a:br>
              <a:rPr lang="he-IL" dirty="0">
                <a:latin typeface="David" panose="020E0502060401010101" pitchFamily="34" charset="-79"/>
                <a:cs typeface="David" panose="020E0502060401010101" pitchFamily="34" charset="-79"/>
              </a:rPr>
            </a:br>
            <a:endParaRPr lang="en-US" dirty="0">
              <a:latin typeface="David" panose="020E0502060401010101" pitchFamily="34" charset="-79"/>
              <a:cs typeface="David" panose="020E0502060401010101" pitchFamily="34" charset="-79"/>
            </a:endParaRPr>
          </a:p>
        </p:txBody>
      </p:sp>
      <p:sp>
        <p:nvSpPr>
          <p:cNvPr id="6" name="Content Placeholder 5"/>
          <p:cNvSpPr>
            <a:spLocks noGrp="1"/>
          </p:cNvSpPr>
          <p:nvPr>
            <p:ph sz="half" idx="2"/>
          </p:nvPr>
        </p:nvSpPr>
        <p:spPr>
          <a:xfrm>
            <a:off x="304800" y="1066800"/>
            <a:ext cx="4572000" cy="3951288"/>
          </a:xfrm>
        </p:spPr>
        <p:txBody>
          <a:bodyPr>
            <a:normAutofit/>
          </a:bodyPr>
          <a:lstStyle/>
          <a:p>
            <a:pPr>
              <a:buNone/>
            </a:pPr>
            <a:r>
              <a:rPr lang="he-IL" sz="1500" dirty="0"/>
              <a:t>	</a:t>
            </a:r>
            <a:r>
              <a:rPr lang="he-IL" sz="1500" dirty="0">
                <a:latin typeface="David" panose="020E0502060401010101" pitchFamily="34" charset="-79"/>
                <a:cs typeface="David" panose="020E0502060401010101" pitchFamily="34" charset="-79"/>
              </a:rPr>
              <a:t>בונה על תפקוד הקיים של המטופל כדי לקדם אותו לקראת עצמאות תפקודית מירבית ע"י טיפול בתקשורת ובבליעה:</a:t>
            </a:r>
          </a:p>
          <a:p>
            <a:pPr>
              <a:buNone/>
            </a:pPr>
            <a:endParaRPr lang="he-IL" sz="100" dirty="0">
              <a:latin typeface="David" panose="020E0502060401010101" pitchFamily="34" charset="-79"/>
              <a:cs typeface="David" panose="020E0502060401010101" pitchFamily="34" charset="-79"/>
            </a:endParaRPr>
          </a:p>
          <a:p>
            <a:pPr lvl="1">
              <a:buFont typeface="Arial" pitchFamily="34" charset="0"/>
              <a:buChar char="•"/>
            </a:pPr>
            <a:r>
              <a:rPr lang="he-IL" sz="1500" dirty="0">
                <a:latin typeface="David" panose="020E0502060401010101" pitchFamily="34" charset="-79"/>
                <a:cs typeface="David" panose="020E0502060401010101" pitchFamily="34" charset="-79"/>
              </a:rPr>
              <a:t>תרגילי בליעה למטופל עם דיספגיה כדי לשפר את כושר בליעה בטיחותית</a:t>
            </a:r>
          </a:p>
          <a:p>
            <a:pPr lvl="1">
              <a:buFont typeface="Arial" pitchFamily="34" charset="0"/>
              <a:buChar char="•"/>
            </a:pPr>
            <a:r>
              <a:rPr lang="he-IL" sz="1500" dirty="0">
                <a:latin typeface="David" panose="020E0502060401010101" pitchFamily="34" charset="-79"/>
                <a:cs typeface="David" panose="020E0502060401010101" pitchFamily="34" charset="-79"/>
              </a:rPr>
              <a:t>הערכה בליעה דינמית שותפת לשדרוג הדיאטה</a:t>
            </a:r>
          </a:p>
          <a:p>
            <a:pPr lvl="1">
              <a:buFont typeface="Arial" pitchFamily="34" charset="0"/>
              <a:buChar char="•"/>
            </a:pPr>
            <a:r>
              <a:rPr lang="he-IL" sz="1500" dirty="0">
                <a:latin typeface="David" panose="020E0502060401010101" pitchFamily="34" charset="-79"/>
                <a:cs typeface="David" panose="020E0502060401010101" pitchFamily="34" charset="-79"/>
              </a:rPr>
              <a:t>האכלה טיפולית דרך הפה</a:t>
            </a:r>
          </a:p>
          <a:p>
            <a:pPr lvl="1">
              <a:buFont typeface="Arial" pitchFamily="34" charset="0"/>
              <a:buChar char="•"/>
            </a:pPr>
            <a:r>
              <a:rPr lang="he-IL" sz="1500" dirty="0">
                <a:latin typeface="David" panose="020E0502060401010101" pitchFamily="34" charset="-79"/>
                <a:cs typeface="David" panose="020E0502060401010101" pitchFamily="34" charset="-79"/>
              </a:rPr>
              <a:t> תרגול לאחר התאמת שסתום דיבור לשיקום יכולת הפקת קול לשם שיפור יעילות השיעול והדיבור</a:t>
            </a:r>
          </a:p>
          <a:p>
            <a:pPr lvl="1">
              <a:buFont typeface="Arial" pitchFamily="34" charset="0"/>
              <a:buChar char="•"/>
            </a:pPr>
            <a:r>
              <a:rPr lang="he-IL" sz="1500" dirty="0">
                <a:latin typeface="David" panose="020E0502060401010101" pitchFamily="34" charset="-79"/>
                <a:cs typeface="David" panose="020E0502060401010101" pitchFamily="34" charset="-79"/>
              </a:rPr>
              <a:t> חיזוק סיבולת נשימתית לצורך תקשורת וורבלית </a:t>
            </a:r>
          </a:p>
          <a:p>
            <a:pPr lvl="1">
              <a:buFont typeface="Arial" pitchFamily="34" charset="0"/>
              <a:buChar char="•"/>
            </a:pPr>
            <a:r>
              <a:rPr lang="he-IL" sz="1500" dirty="0">
                <a:latin typeface="David" panose="020E0502060401010101" pitchFamily="34" charset="-79"/>
                <a:cs typeface="David" panose="020E0502060401010101" pitchFamily="34" charset="-79"/>
              </a:rPr>
              <a:t>התאמת תקשורת תומכת וחילופית (לוחות תקשורת, מכשירי תקשורת, אביזרים להפקת דיבור) ותרגול עם המטופל ובני משפחתו</a:t>
            </a:r>
          </a:p>
          <a:p>
            <a:pPr>
              <a:buNone/>
            </a:pPr>
            <a:endParaRPr lang="he-IL" sz="1600" dirty="0"/>
          </a:p>
        </p:txBody>
      </p:sp>
      <p:sp>
        <p:nvSpPr>
          <p:cNvPr id="7" name="Text Placeholder 6"/>
          <p:cNvSpPr>
            <a:spLocks noGrp="1"/>
          </p:cNvSpPr>
          <p:nvPr>
            <p:ph type="body" sz="quarter" idx="3"/>
          </p:nvPr>
        </p:nvSpPr>
        <p:spPr>
          <a:xfrm>
            <a:off x="685801" y="685800"/>
            <a:ext cx="7848599" cy="381000"/>
          </a:xfrm>
        </p:spPr>
        <p:txBody>
          <a:bodyPr>
            <a:normAutofit fontScale="25000" lnSpcReduction="20000"/>
          </a:bodyPr>
          <a:lstStyle/>
          <a:p>
            <a:pPr algn="ctr"/>
            <a:r>
              <a:rPr lang="he-IL" sz="8800" b="0" dirty="0">
                <a:latin typeface="David" panose="020E0502060401010101" pitchFamily="34" charset="-79"/>
                <a:cs typeface="David" panose="020E0502060401010101" pitchFamily="34" charset="-79"/>
              </a:rPr>
              <a:t>קלינאית התקשורת ביחידת המונשמים:</a:t>
            </a:r>
            <a:endParaRPr lang="en-US" dirty="0">
              <a:latin typeface="David" panose="020E0502060401010101" pitchFamily="34" charset="-79"/>
              <a:cs typeface="David" panose="020E0502060401010101" pitchFamily="34" charset="-79"/>
            </a:endParaRPr>
          </a:p>
        </p:txBody>
      </p:sp>
      <p:sp>
        <p:nvSpPr>
          <p:cNvPr id="8" name="Content Placeholder 7"/>
          <p:cNvSpPr>
            <a:spLocks noGrp="1"/>
          </p:cNvSpPr>
          <p:nvPr>
            <p:ph sz="quarter" idx="4"/>
          </p:nvPr>
        </p:nvSpPr>
        <p:spPr>
          <a:xfrm>
            <a:off x="4953001" y="1143000"/>
            <a:ext cx="4038599" cy="5257800"/>
          </a:xfrm>
        </p:spPr>
        <p:txBody>
          <a:bodyPr>
            <a:normAutofit fontScale="25000" lnSpcReduction="20000"/>
          </a:bodyPr>
          <a:lstStyle/>
          <a:p>
            <a:pPr>
              <a:buNone/>
            </a:pPr>
            <a:r>
              <a:rPr lang="he-IL" sz="4000" dirty="0"/>
              <a:t> 	</a:t>
            </a:r>
            <a:r>
              <a:rPr lang="he-IL" sz="6000" dirty="0">
                <a:latin typeface="David" panose="020E0502060401010101" pitchFamily="34" charset="-79"/>
                <a:cs typeface="David" panose="020E0502060401010101" pitchFamily="34" charset="-79"/>
              </a:rPr>
              <a:t>מבצעת הערכה וקובעת תכנית טיפול לאחר בדיקת הסטטוס בתחומים הבאים:</a:t>
            </a:r>
          </a:p>
          <a:p>
            <a:pPr>
              <a:buNone/>
            </a:pPr>
            <a:endParaRPr lang="he-IL" sz="6000" dirty="0">
              <a:latin typeface="David" panose="020E0502060401010101" pitchFamily="34" charset="-79"/>
              <a:cs typeface="David" panose="020E0502060401010101" pitchFamily="34" charset="-79"/>
            </a:endParaRPr>
          </a:p>
          <a:p>
            <a:pPr lvl="1">
              <a:buFont typeface="Arial" pitchFamily="34" charset="0"/>
              <a:buChar char="•"/>
            </a:pPr>
            <a:r>
              <a:rPr lang="he-IL" sz="6000" dirty="0">
                <a:latin typeface="David" panose="020E0502060401010101" pitchFamily="34" charset="-79"/>
                <a:cs typeface="David" panose="020E0502060401010101" pitchFamily="34" charset="-79"/>
              </a:rPr>
              <a:t>ערנות</a:t>
            </a:r>
          </a:p>
          <a:p>
            <a:pPr lvl="1">
              <a:buFont typeface="Arial" pitchFamily="34" charset="0"/>
              <a:buChar char="•"/>
            </a:pPr>
            <a:r>
              <a:rPr lang="he-IL" sz="6000" dirty="0">
                <a:latin typeface="David" panose="020E0502060401010101" pitchFamily="34" charset="-79"/>
                <a:cs typeface="David" panose="020E0502060401010101" pitchFamily="34" charset="-79"/>
              </a:rPr>
              <a:t>יציבות מבחינה רפואית, הימודינמית, תרופותית, ונשימתית</a:t>
            </a:r>
          </a:p>
          <a:p>
            <a:pPr lvl="1">
              <a:buFont typeface="Arial" pitchFamily="34" charset="0"/>
              <a:buChar char="•"/>
            </a:pPr>
            <a:r>
              <a:rPr lang="he-IL" sz="6000" dirty="0">
                <a:latin typeface="David" panose="020E0502060401010101" pitchFamily="34" charset="-79"/>
                <a:cs typeface="David" panose="020E0502060401010101" pitchFamily="34" charset="-79"/>
              </a:rPr>
              <a:t>פרמטרים של הנשימה</a:t>
            </a:r>
            <a:endParaRPr lang="en-US" sz="6000" dirty="0">
              <a:latin typeface="David" panose="020E0502060401010101" pitchFamily="34" charset="-79"/>
              <a:cs typeface="David" panose="020E0502060401010101" pitchFamily="34" charset="-79"/>
            </a:endParaRPr>
          </a:p>
          <a:p>
            <a:pPr lvl="1">
              <a:buFont typeface="Arial" pitchFamily="34" charset="0"/>
              <a:buChar char="•"/>
            </a:pPr>
            <a:r>
              <a:rPr lang="he-IL" sz="6000" dirty="0">
                <a:latin typeface="David" panose="020E0502060401010101" pitchFamily="34" charset="-79"/>
                <a:cs typeface="David" panose="020E0502060401010101" pitchFamily="34" charset="-79"/>
              </a:rPr>
              <a:t>כושר הבליעה</a:t>
            </a:r>
          </a:p>
          <a:p>
            <a:pPr lvl="1">
              <a:buFont typeface="Arial" pitchFamily="34" charset="0"/>
              <a:buChar char="•"/>
            </a:pPr>
            <a:r>
              <a:rPr lang="he-IL" sz="6000" dirty="0">
                <a:latin typeface="David" panose="020E0502060401010101" pitchFamily="34" charset="-79"/>
                <a:cs typeface="David" panose="020E0502060401010101" pitchFamily="34" charset="-79"/>
              </a:rPr>
              <a:t>דיבור-מנסה לתקשר		</a:t>
            </a:r>
          </a:p>
          <a:p>
            <a:pPr lvl="1">
              <a:buFont typeface="Arial" pitchFamily="34" charset="0"/>
              <a:buChar char="•"/>
            </a:pPr>
            <a:r>
              <a:rPr lang="he-IL" sz="6000" dirty="0">
                <a:latin typeface="David" panose="020E0502060401010101" pitchFamily="34" charset="-79"/>
                <a:cs typeface="David" panose="020E0502060401010101" pitchFamily="34" charset="-79"/>
              </a:rPr>
              <a:t>שפה -מגיב להוראות</a:t>
            </a:r>
          </a:p>
          <a:p>
            <a:pPr lvl="1">
              <a:buFont typeface="Arial" pitchFamily="34" charset="0"/>
              <a:buChar char="•"/>
            </a:pPr>
            <a:r>
              <a:rPr lang="he-IL" sz="6000" dirty="0">
                <a:latin typeface="David" panose="020E0502060401010101" pitchFamily="34" charset="-79"/>
                <a:cs typeface="David" panose="020E0502060401010101" pitchFamily="34" charset="-79"/>
              </a:rPr>
              <a:t>אישור רפואי להוציא אוויר מהבלונית</a:t>
            </a:r>
            <a:endParaRPr lang="en-US" sz="6000" dirty="0">
              <a:latin typeface="David" panose="020E0502060401010101" pitchFamily="34" charset="-79"/>
              <a:cs typeface="David" panose="020E0502060401010101" pitchFamily="34" charset="-79"/>
            </a:endParaRPr>
          </a:p>
          <a:p>
            <a:pPr lvl="1">
              <a:buFont typeface="Arial" pitchFamily="34" charset="0"/>
              <a:buChar char="•"/>
            </a:pPr>
            <a:r>
              <a:rPr lang="he-IL" sz="6000" dirty="0">
                <a:latin typeface="David" panose="020E0502060401010101" pitchFamily="34" charset="-79"/>
                <a:cs typeface="David" panose="020E0502060401010101" pitchFamily="34" charset="-79"/>
              </a:rPr>
              <a:t>יכולת להפיק קול</a:t>
            </a:r>
          </a:p>
          <a:p>
            <a:pPr lvl="1">
              <a:buNone/>
            </a:pPr>
            <a:endParaRPr lang="he-IL" sz="3600" dirty="0">
              <a:latin typeface="David" panose="020E0502060401010101" pitchFamily="34" charset="-79"/>
              <a:cs typeface="David" panose="020E0502060401010101" pitchFamily="34" charset="-79"/>
            </a:endParaRPr>
          </a:p>
          <a:p>
            <a:pPr>
              <a:buNone/>
            </a:pPr>
            <a:r>
              <a:rPr lang="he-IL" sz="6400" dirty="0">
                <a:latin typeface="David" panose="020E0502060401010101" pitchFamily="34" charset="-79"/>
                <a:cs typeface="David" panose="020E0502060401010101" pitchFamily="34" charset="-79"/>
              </a:rPr>
              <a:t>	</a:t>
            </a:r>
            <a:r>
              <a:rPr lang="he-IL" sz="6000" dirty="0">
                <a:latin typeface="David" panose="020E0502060401010101" pitchFamily="34" charset="-79"/>
                <a:cs typeface="David" panose="020E0502060401010101" pitchFamily="34" charset="-79"/>
              </a:rPr>
              <a:t>פועלת לפי עקרונות ומטרות ההערכה, כדי :</a:t>
            </a:r>
          </a:p>
          <a:p>
            <a:pPr>
              <a:buNone/>
            </a:pPr>
            <a:endParaRPr lang="he-IL" sz="6000" dirty="0">
              <a:latin typeface="David" panose="020E0502060401010101" pitchFamily="34" charset="-79"/>
              <a:cs typeface="David" panose="020E0502060401010101" pitchFamily="34" charset="-79"/>
            </a:endParaRPr>
          </a:p>
          <a:p>
            <a:pPr lvl="1">
              <a:buFont typeface="Arial" pitchFamily="34" charset="0"/>
              <a:buChar char="•"/>
            </a:pPr>
            <a:r>
              <a:rPr lang="he-IL" sz="6000" dirty="0">
                <a:latin typeface="David" panose="020E0502060401010101" pitchFamily="34" charset="-79"/>
                <a:cs typeface="David" panose="020E0502060401010101" pitchFamily="34" charset="-79"/>
              </a:rPr>
              <a:t>לערוך סכנת האספרציה</a:t>
            </a:r>
          </a:p>
          <a:p>
            <a:pPr lvl="1">
              <a:buFont typeface="Arial" pitchFamily="34" charset="0"/>
              <a:buChar char="•"/>
            </a:pPr>
            <a:r>
              <a:rPr lang="he-IL" sz="6000" dirty="0">
                <a:latin typeface="David" panose="020E0502060401010101" pitchFamily="34" charset="-79"/>
                <a:cs typeface="David" panose="020E0502060401010101" pitchFamily="34" charset="-79"/>
              </a:rPr>
              <a:t>לערוך אפשרות לגמול מזונדה / </a:t>
            </a:r>
            <a:r>
              <a:rPr lang="en-US" sz="6000" dirty="0">
                <a:latin typeface="David" panose="020E0502060401010101" pitchFamily="34" charset="-79"/>
                <a:cs typeface="David" panose="020E0502060401010101" pitchFamily="34" charset="-79"/>
              </a:rPr>
              <a:t>PEG</a:t>
            </a:r>
            <a:r>
              <a:rPr lang="he-IL" sz="6000" dirty="0">
                <a:latin typeface="David" panose="020E0502060401010101" pitchFamily="34" charset="-79"/>
                <a:cs typeface="David" panose="020E0502060401010101" pitchFamily="34" charset="-79"/>
              </a:rPr>
              <a:t>  </a:t>
            </a:r>
          </a:p>
          <a:p>
            <a:pPr lvl="1">
              <a:buFont typeface="Arial" pitchFamily="34" charset="0"/>
              <a:buChar char="•"/>
            </a:pPr>
            <a:r>
              <a:rPr lang="he-IL" sz="6000" dirty="0">
                <a:latin typeface="David" panose="020E0502060401010101" pitchFamily="34" charset="-79"/>
                <a:cs typeface="David" panose="020E0502060401010101" pitchFamily="34" charset="-79"/>
              </a:rPr>
              <a:t>לבדוק פתיחות נתיב אוויר עליון</a:t>
            </a:r>
          </a:p>
          <a:p>
            <a:pPr lvl="1">
              <a:buFont typeface="Arial" pitchFamily="34" charset="0"/>
              <a:buChar char="•"/>
            </a:pPr>
            <a:r>
              <a:rPr lang="he-IL" sz="6000" dirty="0">
                <a:latin typeface="David" panose="020E0502060401010101" pitchFamily="34" charset="-79"/>
                <a:cs typeface="David" panose="020E0502060401010101" pitchFamily="34" charset="-79"/>
              </a:rPr>
              <a:t>לערוך סיבולת לריקון הבלונית</a:t>
            </a:r>
          </a:p>
          <a:p>
            <a:pPr lvl="1">
              <a:buFont typeface="Arial" pitchFamily="34" charset="0"/>
              <a:buChar char="•"/>
            </a:pPr>
            <a:r>
              <a:rPr lang="he-IL" sz="6000" dirty="0">
                <a:latin typeface="David" panose="020E0502060401010101" pitchFamily="34" charset="-79"/>
                <a:cs typeface="David" panose="020E0502060401010101" pitchFamily="34" charset="-79"/>
              </a:rPr>
              <a:t>לזהות שיטת תקשורת הכי מתאימה</a:t>
            </a:r>
          </a:p>
          <a:p>
            <a:pPr lvl="1">
              <a:buFont typeface="Arial" pitchFamily="34" charset="0"/>
              <a:buChar char="•"/>
            </a:pPr>
            <a:r>
              <a:rPr lang="he-IL" sz="6000" dirty="0">
                <a:latin typeface="David" panose="020E0502060401010101" pitchFamily="34" charset="-79"/>
                <a:cs typeface="David" panose="020E0502060401010101" pitchFamily="34" charset="-79"/>
              </a:rPr>
              <a:t>לבדוק מעומדות להרכבת שסתום דיבור (דיבורית)</a:t>
            </a:r>
          </a:p>
          <a:p>
            <a:pPr lvl="1">
              <a:buFont typeface="Arial" pitchFamily="34" charset="0"/>
              <a:buChar char="•"/>
            </a:pPr>
            <a:r>
              <a:rPr lang="he-IL" sz="6000" dirty="0">
                <a:latin typeface="David" panose="020E0502060401010101" pitchFamily="34" charset="-79"/>
                <a:cs typeface="David" panose="020E0502060401010101" pitchFamily="34" charset="-79"/>
              </a:rPr>
              <a:t>להתחיל חינוך והדרכה למטופל ולבני משפחתו</a:t>
            </a:r>
          </a:p>
          <a:p>
            <a:pPr lvl="1">
              <a:buNone/>
            </a:pPr>
            <a:endParaRPr lang="he-IL" sz="1800" dirty="0"/>
          </a:p>
        </p:txBody>
      </p:sp>
      <p:pic>
        <p:nvPicPr>
          <p:cNvPr id="1026" name="Picture 2" descr="Image result for tracheostomy T.O.M.">
            <a:hlinkClick r:id="rId2"/>
          </p:cNvPr>
          <p:cNvPicPr>
            <a:picLocks noChangeAspect="1" noChangeArrowheads="1"/>
          </p:cNvPicPr>
          <p:nvPr/>
        </p:nvPicPr>
        <p:blipFill>
          <a:blip r:embed="rId3"/>
          <a:srcRect/>
          <a:stretch>
            <a:fillRect/>
          </a:stretch>
        </p:blipFill>
        <p:spPr bwMode="auto">
          <a:xfrm>
            <a:off x="762000" y="4379561"/>
            <a:ext cx="2743200" cy="2173639"/>
          </a:xfrm>
          <a:prstGeom prst="rect">
            <a:avLst/>
          </a:prstGeom>
          <a:noFill/>
        </p:spPr>
      </p:pic>
    </p:spTree>
    <p:extLst>
      <p:ext uri="{BB962C8B-B14F-4D97-AF65-F5344CB8AC3E}">
        <p14:creationId xmlns:p14="http://schemas.microsoft.com/office/powerpoint/2010/main" val="145040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5EE16C-5F4C-46C2-910B-981C2EA3DE19}"/>
              </a:ext>
            </a:extLst>
          </p:cNvPr>
          <p:cNvSpPr>
            <a:spLocks noGrp="1"/>
          </p:cNvSpPr>
          <p:nvPr>
            <p:ph type="title"/>
          </p:nvPr>
        </p:nvSpPr>
        <p:spPr/>
        <p:txBody>
          <a:bodyPr/>
          <a:lstStyle/>
          <a:p>
            <a:r>
              <a:rPr lang="he-IL" dirty="0"/>
              <a:t>שרות סוציאלי</a:t>
            </a:r>
          </a:p>
        </p:txBody>
      </p:sp>
      <p:sp>
        <p:nvSpPr>
          <p:cNvPr id="3" name="מציין מיקום תוכן 2">
            <a:extLst>
              <a:ext uri="{FF2B5EF4-FFF2-40B4-BE49-F238E27FC236}">
                <a16:creationId xmlns:a16="http://schemas.microsoft.com/office/drawing/2014/main" id="{E88AE501-A01A-44BA-A255-20CAC6511770}"/>
              </a:ext>
            </a:extLst>
          </p:cNvPr>
          <p:cNvSpPr>
            <a:spLocks noGrp="1"/>
          </p:cNvSpPr>
          <p:nvPr>
            <p:ph idx="1"/>
          </p:nvPr>
        </p:nvSpPr>
        <p:spPr/>
        <p:txBody>
          <a:bodyPr>
            <a:normAutofit fontScale="47500" lnSpcReduction="20000"/>
          </a:bodyPr>
          <a:lstStyle/>
          <a:p>
            <a:pPr marL="0" indent="0">
              <a:buNone/>
            </a:pPr>
            <a:r>
              <a:rPr lang="he-IL" sz="4200" dirty="0">
                <a:latin typeface="David" panose="020E0502060401010101" pitchFamily="34" charset="-79"/>
                <a:cs typeface="David" panose="020E0502060401010101" pitchFamily="34" charset="-79"/>
              </a:rPr>
              <a:t>אשפוז במחלקת מונשמים מהווה אתגר למאושפז ולבני המשפחה המטפלים.  בד"כ מדובר בתקופה ממושכת אשר דורשת היערכות פיזית ונפשית.  חוסר האונים הכרוך במצבו של החולה המונשם,  ההתמודדות עם שינוי קיצוני באורח החיים הרגיל, והדאגה לבריאות המטופל, מצריכים התייחסות מיוחדת. </a:t>
            </a:r>
          </a:p>
          <a:p>
            <a:pPr marL="0" indent="0">
              <a:buNone/>
            </a:pPr>
            <a:r>
              <a:rPr lang="he-IL" sz="4200" dirty="0">
                <a:latin typeface="David" panose="020E0502060401010101" pitchFamily="34" charset="-79"/>
                <a:cs typeface="David" panose="020E0502060401010101" pitchFamily="34" charset="-79"/>
              </a:rPr>
              <a:t>תפקיד עו"ס המחלקה כולל טווח של מענים למטופל ולבני משפחתו:</a:t>
            </a:r>
          </a:p>
          <a:p>
            <a:pPr marL="0" indent="0">
              <a:buNone/>
            </a:pPr>
            <a:r>
              <a:rPr lang="he-IL" sz="4200" dirty="0">
                <a:latin typeface="David" panose="020E0502060401010101" pitchFamily="34" charset="-79"/>
                <a:cs typeface="David" panose="020E0502060401010101" pitchFamily="34" charset="-79"/>
              </a:rPr>
              <a:t>•	סיוע בהליך הקבלה ובהתאקלמות למחלקה. </a:t>
            </a:r>
          </a:p>
          <a:p>
            <a:pPr marL="0" indent="0">
              <a:buNone/>
            </a:pPr>
            <a:r>
              <a:rPr lang="he-IL" sz="4200" dirty="0">
                <a:latin typeface="David" panose="020E0502060401010101" pitchFamily="34" charset="-79"/>
                <a:cs typeface="David" panose="020E0502060401010101" pitchFamily="34" charset="-79"/>
              </a:rPr>
              <a:t>•	מתן מידע חיוני.</a:t>
            </a:r>
          </a:p>
          <a:p>
            <a:pPr marL="0" indent="0">
              <a:buNone/>
            </a:pPr>
            <a:r>
              <a:rPr lang="he-IL" sz="4200" dirty="0">
                <a:latin typeface="David" panose="020E0502060401010101" pitchFamily="34" charset="-79"/>
                <a:cs typeface="David" panose="020E0502060401010101" pitchFamily="34" charset="-79"/>
              </a:rPr>
              <a:t>•	סיוע במיצוי זכויות.</a:t>
            </a:r>
          </a:p>
          <a:p>
            <a:pPr marL="0" indent="0">
              <a:buNone/>
            </a:pPr>
            <a:r>
              <a:rPr lang="he-IL" sz="4200" dirty="0">
                <a:latin typeface="David" panose="020E0502060401010101" pitchFamily="34" charset="-79"/>
                <a:cs typeface="David" panose="020E0502060401010101" pitchFamily="34" charset="-79"/>
              </a:rPr>
              <a:t>•	התייחסות למערכות התמיכה של המטופל.</a:t>
            </a:r>
          </a:p>
          <a:p>
            <a:pPr marL="0" indent="0">
              <a:buNone/>
            </a:pPr>
            <a:r>
              <a:rPr lang="he-IL" sz="4200" dirty="0">
                <a:latin typeface="David" panose="020E0502060401010101" pitchFamily="34" charset="-79"/>
                <a:cs typeface="David" panose="020E0502060401010101" pitchFamily="34" charset="-79"/>
              </a:rPr>
              <a:t>•	עזרה רגשית, באמצעות שיחות אישיות וקבוצתיות,</a:t>
            </a:r>
          </a:p>
          <a:p>
            <a:pPr marL="0" indent="0">
              <a:buNone/>
            </a:pPr>
            <a:r>
              <a:rPr lang="he-IL" sz="4200" dirty="0">
                <a:latin typeface="David" panose="020E0502060401010101" pitchFamily="34" charset="-79"/>
                <a:cs typeface="David" panose="020E0502060401010101" pitchFamily="34" charset="-79"/>
              </a:rPr>
              <a:t>                ליווי רוחני ותיווך בין   המטופל ומשפחתו  לגורמים טיפוליים בקהילה.</a:t>
            </a:r>
          </a:p>
          <a:p>
            <a:pPr marL="0" indent="0">
              <a:buNone/>
            </a:pPr>
            <a:r>
              <a:rPr lang="he-IL" sz="4200" dirty="0">
                <a:latin typeface="David" panose="020E0502060401010101" pitchFamily="34" charset="-79"/>
                <a:cs typeface="David" panose="020E0502060401010101" pitchFamily="34" charset="-79"/>
              </a:rPr>
              <a:t>•	ובנוסף מגוון מענים והתערבויות בהתאם לצרכים השונים </a:t>
            </a:r>
          </a:p>
          <a:p>
            <a:pPr marL="0" indent="0">
              <a:buNone/>
            </a:pPr>
            <a:endParaRPr lang="he-IL" sz="3800" dirty="0">
              <a:latin typeface="David" panose="020E0502060401010101" pitchFamily="34" charset="-79"/>
              <a:cs typeface="David" panose="020E0502060401010101" pitchFamily="34" charset="-79"/>
            </a:endParaRPr>
          </a:p>
          <a:p>
            <a:pPr marL="0" indent="0">
              <a:buNone/>
            </a:pPr>
            <a:r>
              <a:rPr lang="he-IL" sz="4200" b="1" dirty="0">
                <a:latin typeface="David" panose="020E0502060401010101" pitchFamily="34" charset="-79"/>
                <a:cs typeface="David" panose="020E0502060401010101" pitchFamily="34" charset="-79"/>
              </a:rPr>
              <a:t>עו"ס המחלקה זמינה, ואפשר לפנות אליה לקבלת הסיוע המבוקש. </a:t>
            </a:r>
          </a:p>
          <a:p>
            <a:pPr marL="0" indent="0">
              <a:buNone/>
            </a:pPr>
            <a:r>
              <a:rPr lang="he-IL" sz="4200" b="1" dirty="0"/>
              <a:t> </a:t>
            </a:r>
          </a:p>
          <a:p>
            <a:pPr marL="0" indent="0">
              <a:buNone/>
            </a:pPr>
            <a:endParaRPr lang="he-IL" dirty="0"/>
          </a:p>
          <a:p>
            <a:pPr marL="0" indent="0">
              <a:buNone/>
            </a:pPr>
            <a:endParaRPr lang="he-IL" dirty="0"/>
          </a:p>
        </p:txBody>
      </p:sp>
    </p:spTree>
    <p:extLst>
      <p:ext uri="{BB962C8B-B14F-4D97-AF65-F5344CB8AC3E}">
        <p14:creationId xmlns:p14="http://schemas.microsoft.com/office/powerpoint/2010/main" val="409844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83152-444B-49E4-B753-432D276AC05F}"/>
              </a:ext>
            </a:extLst>
          </p:cNvPr>
          <p:cNvSpPr txBox="1"/>
          <p:nvPr/>
        </p:nvSpPr>
        <p:spPr>
          <a:xfrm>
            <a:off x="2257763" y="1124744"/>
            <a:ext cx="4628473" cy="1323439"/>
          </a:xfrm>
          <a:prstGeom prst="rect">
            <a:avLst/>
          </a:prstGeom>
          <a:noFill/>
        </p:spPr>
        <p:txBody>
          <a:bodyPr wrap="square" rtlCol="1">
            <a:spAutoFit/>
          </a:bodyPr>
          <a:lstStyle/>
          <a:p>
            <a:r>
              <a:rPr lang="he-IL" sz="4000" dirty="0">
                <a:latin typeface="David" panose="020E0502060401010101" pitchFamily="34" charset="-79"/>
                <a:cs typeface="David" panose="020E0502060401010101" pitchFamily="34" charset="-79"/>
              </a:rPr>
              <a:t>לרשותכם בכל עת,</a:t>
            </a:r>
          </a:p>
          <a:p>
            <a:r>
              <a:rPr lang="he-IL" sz="4000" dirty="0">
                <a:latin typeface="David" panose="020E0502060401010101" pitchFamily="34" charset="-79"/>
                <a:cs typeface="David" panose="020E0502060401010101" pitchFamily="34" charset="-79"/>
              </a:rPr>
              <a:t> צוות בית הדר</a:t>
            </a:r>
          </a:p>
        </p:txBody>
      </p:sp>
      <p:pic>
        <p:nvPicPr>
          <p:cNvPr id="1026" name="Picture 2" descr="המחשה - בית הדר">
            <a:extLst>
              <a:ext uri="{FF2B5EF4-FFF2-40B4-BE49-F238E27FC236}">
                <a16:creationId xmlns:a16="http://schemas.microsoft.com/office/drawing/2014/main" id="{F83CDAB0-726B-46E6-BC7B-197D7C22D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50049"/>
            <a:ext cx="3613584" cy="240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3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C5826A-A4DD-4E83-B55F-5FAA4F08DE68}"/>
              </a:ext>
            </a:extLst>
          </p:cNvPr>
          <p:cNvSpPr>
            <a:spLocks noGrp="1"/>
          </p:cNvSpPr>
          <p:nvPr>
            <p:ph type="ctrTitle"/>
          </p:nvPr>
        </p:nvSpPr>
        <p:spPr/>
        <p:txBody>
          <a:bodyPr/>
          <a:lstStyle/>
          <a:p>
            <a:r>
              <a:rPr lang="he-IL" dirty="0">
                <a:latin typeface="David" panose="020E0502060401010101" pitchFamily="34" charset="-79"/>
                <a:cs typeface="David" panose="020E0502060401010101" pitchFamily="34" charset="-79"/>
              </a:rPr>
              <a:t>אנו מאחלים למטופל שהות נעימה בבית הדר והחלמה מהירה</a:t>
            </a:r>
          </a:p>
        </p:txBody>
      </p:sp>
      <p:sp>
        <p:nvSpPr>
          <p:cNvPr id="3" name="כותרת משנה 2">
            <a:extLst>
              <a:ext uri="{FF2B5EF4-FFF2-40B4-BE49-F238E27FC236}">
                <a16:creationId xmlns:a16="http://schemas.microsoft.com/office/drawing/2014/main" id="{84CD4C5B-8171-4CB7-98BB-97167EBA0C76}"/>
              </a:ext>
            </a:extLst>
          </p:cNvPr>
          <p:cNvSpPr>
            <a:spLocks noGrp="1"/>
          </p:cNvSpPr>
          <p:nvPr>
            <p:ph type="subTitle" idx="1"/>
          </p:nvPr>
        </p:nvSpPr>
        <p:spPr/>
        <p:txBody>
          <a:bodyPr>
            <a:normAutofit fontScale="92500" lnSpcReduction="20000"/>
          </a:bodyPr>
          <a:lstStyle/>
          <a:p>
            <a:r>
              <a:rPr lang="he-IL" sz="2800" dirty="0">
                <a:solidFill>
                  <a:schemeClr val="tx1"/>
                </a:solidFill>
                <a:latin typeface="David" panose="020E0502060401010101" pitchFamily="34" charset="-79"/>
                <a:ea typeface="+mj-ea"/>
                <a:cs typeface="David" panose="020E0502060401010101" pitchFamily="34" charset="-79"/>
              </a:rPr>
              <a:t>צוות בת הדר וההנהלה</a:t>
            </a: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מידע נוסף אתר בית הדר- </a:t>
            </a:r>
            <a:r>
              <a:rPr lang="en-US" dirty="0">
                <a:latin typeface="David" panose="020E0502060401010101" pitchFamily="34" charset="-79"/>
                <a:cs typeface="David" panose="020E0502060401010101" pitchFamily="34" charset="-79"/>
              </a:rPr>
              <a:t>www.bethadar.com</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8409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latin typeface="David" panose="020E0502060401010101" pitchFamily="34" charset="-79"/>
                <a:cs typeface="David" panose="020E0502060401010101" pitchFamily="34" charset="-79"/>
              </a:rPr>
              <a:t>מטרות האשפוז</a:t>
            </a:r>
          </a:p>
        </p:txBody>
      </p:sp>
      <p:sp>
        <p:nvSpPr>
          <p:cNvPr id="3" name="מציין מיקום תוכן 2"/>
          <p:cNvSpPr>
            <a:spLocks noGrp="1"/>
          </p:cNvSpPr>
          <p:nvPr>
            <p:ph idx="1"/>
          </p:nvPr>
        </p:nvSpPr>
        <p:spPr/>
        <p:txBody>
          <a:bodyPr>
            <a:normAutofit fontScale="92500" lnSpcReduction="10000"/>
          </a:bodyPr>
          <a:lstStyle/>
          <a:p>
            <a:pPr marL="0" indent="0">
              <a:buNone/>
            </a:pPr>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מתן טיפול </a:t>
            </a:r>
            <a:r>
              <a:rPr lang="he-IL" dirty="0">
                <a:latin typeface="David" panose="020E0502060401010101" pitchFamily="34" charset="-79"/>
                <a:cs typeface="David" panose="020E0502060401010101" pitchFamily="34" charset="-79"/>
              </a:rPr>
              <a:t>למטופל הנזקק להנשמה מלאכותית על ידי צוות רב מקצועי. </a:t>
            </a:r>
          </a:p>
          <a:p>
            <a:r>
              <a:rPr lang="he-IL" dirty="0">
                <a:latin typeface="David" panose="020E0502060401010101" pitchFamily="34" charset="-79"/>
                <a:cs typeface="David" panose="020E0502060401010101" pitchFamily="34" charset="-79"/>
              </a:rPr>
              <a:t>ביצוע ניסיון </a:t>
            </a:r>
            <a:r>
              <a:rPr lang="he-IL" b="1" dirty="0">
                <a:latin typeface="David" panose="020E0502060401010101" pitchFamily="34" charset="-79"/>
                <a:cs typeface="David" panose="020E0502060401010101" pitchFamily="34" charset="-79"/>
              </a:rPr>
              <a:t>שיקום נשימתי </a:t>
            </a:r>
            <a:r>
              <a:rPr lang="he-IL" dirty="0">
                <a:latin typeface="David" panose="020E0502060401010101" pitchFamily="34" charset="-79"/>
                <a:cs typeface="David" panose="020E0502060401010101" pitchFamily="34" charset="-79"/>
              </a:rPr>
              <a:t>וגמילה מהנשמה .</a:t>
            </a:r>
          </a:p>
          <a:p>
            <a:r>
              <a:rPr lang="he-IL" b="1" dirty="0">
                <a:latin typeface="David" panose="020E0502060401010101" pitchFamily="34" charset="-79"/>
                <a:cs typeface="David" panose="020E0502060401010101" pitchFamily="34" charset="-79"/>
              </a:rPr>
              <a:t>שיפור התפקוד </a:t>
            </a:r>
            <a:r>
              <a:rPr lang="he-IL" dirty="0">
                <a:latin typeface="David" panose="020E0502060401010101" pitchFamily="34" charset="-79"/>
                <a:cs typeface="David" panose="020E0502060401010101" pitchFamily="34" charset="-79"/>
              </a:rPr>
              <a:t>היום יומי והשגת איכות חיים אופטימלית בהתאם ליכולת מטופל.</a:t>
            </a:r>
          </a:p>
          <a:p>
            <a:r>
              <a:rPr lang="he-IL" dirty="0">
                <a:latin typeface="David" panose="020E0502060401010101" pitchFamily="34" charset="-79"/>
                <a:cs typeface="David" panose="020E0502060401010101" pitchFamily="34" charset="-79"/>
              </a:rPr>
              <a:t>הכנת המטופל ומשפחתו לקראת </a:t>
            </a:r>
            <a:r>
              <a:rPr lang="he-IL" b="1" dirty="0">
                <a:latin typeface="David" panose="020E0502060401010101" pitchFamily="34" charset="-79"/>
                <a:cs typeface="David" panose="020E0502060401010101" pitchFamily="34" charset="-79"/>
              </a:rPr>
              <a:t>שחרור לביתו, </a:t>
            </a:r>
            <a:r>
              <a:rPr lang="he-IL" dirty="0">
                <a:latin typeface="David" panose="020E0502060401010101" pitchFamily="34" charset="-79"/>
                <a:cs typeface="David" panose="020E0502060401010101" pitchFamily="34" charset="-79"/>
              </a:rPr>
              <a:t>ביצוע הדרכות מותאמות לצרכי המטופל בהתמודדות עם המצב החדש בקהילה.</a:t>
            </a:r>
          </a:p>
          <a:p>
            <a:endParaRPr lang="he-IL" dirty="0"/>
          </a:p>
        </p:txBody>
      </p:sp>
    </p:spTree>
    <p:extLst>
      <p:ext uri="{BB962C8B-B14F-4D97-AF65-F5344CB8AC3E}">
        <p14:creationId xmlns:p14="http://schemas.microsoft.com/office/powerpoint/2010/main" val="381555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צוות רפואי</a:t>
            </a:r>
            <a:br>
              <a:rPr lang="he-IL" dirty="0"/>
            </a:br>
            <a:endParaRPr lang="he-IL" dirty="0"/>
          </a:p>
        </p:txBody>
      </p:sp>
      <p:sp>
        <p:nvSpPr>
          <p:cNvPr id="3" name="מציין מיקום תוכן 2"/>
          <p:cNvSpPr>
            <a:spLocks noGrp="1"/>
          </p:cNvSpPr>
          <p:nvPr>
            <p:ph idx="1"/>
          </p:nvPr>
        </p:nvSpPr>
        <p:spPr/>
        <p:txBody>
          <a:bodyPr>
            <a:normAutofit fontScale="77500" lnSpcReduction="20000"/>
          </a:bodyPr>
          <a:lstStyle/>
          <a:p>
            <a:r>
              <a:rPr lang="he-IL" b="1" dirty="0">
                <a:latin typeface="David" panose="020E0502060401010101" pitchFamily="34" charset="-79"/>
                <a:cs typeface="David" panose="020E0502060401010101" pitchFamily="34" charset="-79"/>
              </a:rPr>
              <a:t>רופאי בית</a:t>
            </a:r>
          </a:p>
          <a:p>
            <a:r>
              <a:rPr lang="he-IL" b="1" dirty="0">
                <a:latin typeface="David" panose="020E0502060401010101" pitchFamily="34" charset="-79"/>
                <a:cs typeface="David" panose="020E0502060401010101" pitchFamily="34" charset="-79"/>
              </a:rPr>
              <a:t>מנהל מחלקה</a:t>
            </a:r>
          </a:p>
          <a:p>
            <a:r>
              <a:rPr lang="he-IL" b="1" dirty="0">
                <a:latin typeface="David" panose="020E0502060401010101" pitchFamily="34" charset="-79"/>
                <a:cs typeface="David" panose="020E0502060401010101" pitchFamily="34" charset="-79"/>
              </a:rPr>
              <a:t>רפואה יועצת:</a:t>
            </a:r>
          </a:p>
          <a:p>
            <a:pPr marL="0" indent="0">
              <a:buNone/>
            </a:pPr>
            <a:r>
              <a:rPr lang="he-IL" b="1" dirty="0">
                <a:latin typeface="David" panose="020E0502060401010101" pitchFamily="34" charset="-79"/>
                <a:cs typeface="David" panose="020E0502060401010101" pitchFamily="34" charset="-79"/>
              </a:rPr>
              <a:t>מומחה לטיפול נמרץ</a:t>
            </a:r>
          </a:p>
          <a:p>
            <a:pPr marL="0" indent="0">
              <a:buNone/>
            </a:pPr>
            <a:r>
              <a:rPr lang="he-IL" b="1" dirty="0">
                <a:latin typeface="David" panose="020E0502060401010101" pitchFamily="34" charset="-79"/>
                <a:cs typeface="David" panose="020E0502060401010101" pitchFamily="34" charset="-79"/>
              </a:rPr>
              <a:t>מומחה לגריאטריה</a:t>
            </a:r>
          </a:p>
          <a:p>
            <a:pPr marL="0" indent="0">
              <a:buNone/>
            </a:pPr>
            <a:r>
              <a:rPr lang="he-IL" b="1" dirty="0">
                <a:latin typeface="David" panose="020E0502060401010101" pitchFamily="34" charset="-79"/>
                <a:cs typeface="David" panose="020E0502060401010101" pitchFamily="34" charset="-79"/>
              </a:rPr>
              <a:t>מומחה למחלות פנימיות</a:t>
            </a:r>
          </a:p>
          <a:p>
            <a:pPr marL="0" indent="0">
              <a:buNone/>
            </a:pPr>
            <a:r>
              <a:rPr lang="he-IL" b="1" dirty="0">
                <a:latin typeface="David" panose="020E0502060401010101" pitchFamily="34" charset="-79"/>
                <a:cs typeface="David" panose="020E0502060401010101" pitchFamily="34" charset="-79"/>
              </a:rPr>
              <a:t>יחידת זיהומים</a:t>
            </a:r>
          </a:p>
          <a:p>
            <a:pPr marL="0" indent="0">
              <a:buNone/>
            </a:pPr>
            <a:r>
              <a:rPr lang="he-IL" b="1" dirty="0" err="1">
                <a:latin typeface="David" panose="020E0502060401010101" pitchFamily="34" charset="-79"/>
                <a:cs typeface="David" panose="020E0502060401010101" pitchFamily="34" charset="-79"/>
              </a:rPr>
              <a:t>א.א.ג</a:t>
            </a:r>
            <a:endParaRPr lang="he-IL" b="1" dirty="0">
              <a:latin typeface="David" panose="020E0502060401010101" pitchFamily="34" charset="-79"/>
              <a:cs typeface="David" panose="020E0502060401010101" pitchFamily="34" charset="-79"/>
            </a:endParaRPr>
          </a:p>
          <a:p>
            <a:pPr marL="0" indent="0">
              <a:buNone/>
            </a:pPr>
            <a:r>
              <a:rPr lang="he-IL" b="1" dirty="0">
                <a:latin typeface="David" panose="020E0502060401010101" pitchFamily="34" charset="-79"/>
                <a:cs typeface="David" panose="020E0502060401010101" pitchFamily="34" charset="-79"/>
              </a:rPr>
              <a:t>אורתופד</a:t>
            </a:r>
          </a:p>
          <a:p>
            <a:pPr marL="0" indent="0">
              <a:buNone/>
            </a:pPr>
            <a:r>
              <a:rPr lang="he-IL" b="1" dirty="0">
                <a:latin typeface="David" panose="020E0502060401010101" pitchFamily="34" charset="-79"/>
                <a:cs typeface="David" panose="020E0502060401010101" pitchFamily="34" charset="-79"/>
              </a:rPr>
              <a:t>נוירולוג</a:t>
            </a:r>
            <a:endParaRPr lang="en-US" b="1" dirty="0">
              <a:latin typeface="David" panose="020E0502060401010101" pitchFamily="34" charset="-79"/>
              <a:cs typeface="David" panose="020E0502060401010101" pitchFamily="34" charset="-79"/>
            </a:endParaRPr>
          </a:p>
          <a:p>
            <a:pPr marL="0" indent="0">
              <a:buNone/>
            </a:pPr>
            <a:r>
              <a:rPr lang="he-IL" b="1" dirty="0">
                <a:latin typeface="David" panose="020E0502060401010101" pitchFamily="34" charset="-79"/>
                <a:cs typeface="David" panose="020E0502060401010101" pitchFamily="34" charset="-79"/>
              </a:rPr>
              <a:t>פסיכיאטר</a:t>
            </a:r>
          </a:p>
          <a:p>
            <a:endParaRPr lang="he-IL" dirty="0"/>
          </a:p>
        </p:txBody>
      </p:sp>
      <p:pic>
        <p:nvPicPr>
          <p:cNvPr id="5" name="תמונה 4">
            <a:extLst>
              <a:ext uri="{FF2B5EF4-FFF2-40B4-BE49-F238E27FC236}">
                <a16:creationId xmlns:a16="http://schemas.microsoft.com/office/drawing/2014/main" id="{4EF13154-1A2A-4B7F-B084-B23C21003D7C}"/>
              </a:ext>
            </a:extLst>
          </p:cNvPr>
          <p:cNvPicPr>
            <a:picLocks noChangeAspect="1"/>
          </p:cNvPicPr>
          <p:nvPr/>
        </p:nvPicPr>
        <p:blipFill>
          <a:blip r:embed="rId2"/>
          <a:stretch>
            <a:fillRect/>
          </a:stretch>
        </p:blipFill>
        <p:spPr>
          <a:xfrm>
            <a:off x="319154" y="1700808"/>
            <a:ext cx="4483582" cy="2736304"/>
          </a:xfrm>
          <a:prstGeom prst="rect">
            <a:avLst/>
          </a:prstGeom>
        </p:spPr>
      </p:pic>
    </p:spTree>
    <p:extLst>
      <p:ext uri="{BB962C8B-B14F-4D97-AF65-F5344CB8AC3E}">
        <p14:creationId xmlns:p14="http://schemas.microsoft.com/office/powerpoint/2010/main" val="219468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צוות סיעודי</a:t>
            </a:r>
          </a:p>
        </p:txBody>
      </p:sp>
      <p:sp>
        <p:nvSpPr>
          <p:cNvPr id="3" name="מציין מיקום תוכן 2"/>
          <p:cNvSpPr>
            <a:spLocks noGrp="1"/>
          </p:cNvSpPr>
          <p:nvPr>
            <p:ph idx="1"/>
          </p:nvPr>
        </p:nvSpPr>
        <p:spPr/>
        <p:txBody>
          <a:bodyPr/>
          <a:lstStyle/>
          <a:p>
            <a:r>
              <a:rPr lang="he-IL" dirty="0">
                <a:latin typeface="David" panose="020E0502060401010101" pitchFamily="34" charset="-79"/>
                <a:cs typeface="David" panose="020E0502060401010101" pitchFamily="34" charset="-79"/>
              </a:rPr>
              <a:t>צוות אחיות וכוח עזר עם הכשרה מיוחדת מיומנות  לטיפול בחולה מונשם .</a:t>
            </a:r>
          </a:p>
        </p:txBody>
      </p:sp>
      <p:pic>
        <p:nvPicPr>
          <p:cNvPr id="4" name="תמונה 3">
            <a:extLst>
              <a:ext uri="{FF2B5EF4-FFF2-40B4-BE49-F238E27FC236}">
                <a16:creationId xmlns:a16="http://schemas.microsoft.com/office/drawing/2014/main" id="{EBD31E40-3BA1-4FFB-BC40-BAE0A5851987}"/>
              </a:ext>
            </a:extLst>
          </p:cNvPr>
          <p:cNvPicPr>
            <a:picLocks noChangeAspect="1"/>
          </p:cNvPicPr>
          <p:nvPr/>
        </p:nvPicPr>
        <p:blipFill>
          <a:blip r:embed="rId2"/>
          <a:stretch>
            <a:fillRect/>
          </a:stretch>
        </p:blipFill>
        <p:spPr>
          <a:xfrm>
            <a:off x="0" y="2902915"/>
            <a:ext cx="9144000" cy="3955085"/>
          </a:xfrm>
          <a:prstGeom prst="rect">
            <a:avLst/>
          </a:prstGeom>
        </p:spPr>
      </p:pic>
    </p:spTree>
    <p:extLst>
      <p:ext uri="{BB962C8B-B14F-4D97-AF65-F5344CB8AC3E}">
        <p14:creationId xmlns:p14="http://schemas.microsoft.com/office/powerpoint/2010/main" val="311122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David" panose="020E0502060401010101" pitchFamily="34" charset="-79"/>
                <a:cs typeface="David" panose="020E0502060401010101" pitchFamily="34" charset="-79"/>
              </a:rPr>
              <a:t>צוות פרא רפואי</a:t>
            </a:r>
            <a:br>
              <a:rPr lang="he-IL" dirty="0"/>
            </a:br>
            <a:endParaRPr lang="he-IL" dirty="0"/>
          </a:p>
        </p:txBody>
      </p:sp>
      <p:sp>
        <p:nvSpPr>
          <p:cNvPr id="3" name="מציין מיקום תוכן 2"/>
          <p:cNvSpPr>
            <a:spLocks noGrp="1"/>
          </p:cNvSpPr>
          <p:nvPr>
            <p:ph idx="1"/>
          </p:nvPr>
        </p:nvSpPr>
        <p:spPr/>
        <p:txBody>
          <a:bodyPr>
            <a:normAutofit lnSpcReduction="10000"/>
          </a:bodyPr>
          <a:lstStyle/>
          <a:p>
            <a:r>
              <a:rPr lang="he-IL" dirty="0">
                <a:latin typeface="David" panose="020E0502060401010101" pitchFamily="34" charset="-79"/>
                <a:cs typeface="David" panose="020E0502060401010101" pitchFamily="34" charset="-79"/>
              </a:rPr>
              <a:t>דיאטנית</a:t>
            </a:r>
          </a:p>
          <a:p>
            <a:r>
              <a:rPr lang="he-IL" dirty="0">
                <a:latin typeface="David" panose="020E0502060401010101" pitchFamily="34" charset="-79"/>
                <a:cs typeface="David" panose="020E0502060401010101" pitchFamily="34" charset="-79"/>
              </a:rPr>
              <a:t>קלינאי תקשורת</a:t>
            </a:r>
          </a:p>
          <a:p>
            <a:r>
              <a:rPr lang="he-IL" dirty="0">
                <a:latin typeface="David" panose="020E0502060401010101" pitchFamily="34" charset="-79"/>
                <a:cs typeface="David" panose="020E0502060401010101" pitchFamily="34" charset="-79"/>
              </a:rPr>
              <a:t>פיזיותרפיסטים</a:t>
            </a:r>
          </a:p>
          <a:p>
            <a:r>
              <a:rPr lang="he-IL" dirty="0">
                <a:latin typeface="David" panose="020E0502060401010101" pitchFamily="34" charset="-79"/>
                <a:cs typeface="David" panose="020E0502060401010101" pitchFamily="34" charset="-79"/>
              </a:rPr>
              <a:t>מרפאות בעיסוק</a:t>
            </a:r>
          </a:p>
          <a:p>
            <a:r>
              <a:rPr lang="he-IL" dirty="0">
                <a:latin typeface="David" panose="020E0502060401010101" pitchFamily="34" charset="-79"/>
                <a:cs typeface="David" panose="020E0502060401010101" pitchFamily="34" charset="-79"/>
              </a:rPr>
              <a:t>עובדת תעסוקה</a:t>
            </a:r>
          </a:p>
          <a:p>
            <a:r>
              <a:rPr lang="he-IL" dirty="0">
                <a:latin typeface="David" panose="020E0502060401010101" pitchFamily="34" charset="-79"/>
                <a:cs typeface="David" panose="020E0502060401010101" pitchFamily="34" charset="-79"/>
              </a:rPr>
              <a:t>עובדת סוציאלית</a:t>
            </a:r>
          </a:p>
          <a:p>
            <a:r>
              <a:rPr lang="he-IL" dirty="0">
                <a:latin typeface="David" panose="020E0502060401010101" pitchFamily="34" charset="-79"/>
                <a:cs typeface="David" panose="020E0502060401010101" pitchFamily="34" charset="-79"/>
              </a:rPr>
              <a:t>מלווה רוחני</a:t>
            </a:r>
          </a:p>
          <a:p>
            <a:r>
              <a:rPr lang="he-IL" dirty="0">
                <a:latin typeface="David" panose="020E0502060401010101" pitchFamily="34" charset="-79"/>
                <a:cs typeface="David" panose="020E0502060401010101" pitchFamily="34" charset="-79"/>
              </a:rPr>
              <a:t>רוקח</a:t>
            </a:r>
          </a:p>
          <a:p>
            <a:endParaRPr lang="he-IL" dirty="0"/>
          </a:p>
        </p:txBody>
      </p:sp>
      <p:pic>
        <p:nvPicPr>
          <p:cNvPr id="6" name="תמונה 5">
            <a:extLst>
              <a:ext uri="{FF2B5EF4-FFF2-40B4-BE49-F238E27FC236}">
                <a16:creationId xmlns:a16="http://schemas.microsoft.com/office/drawing/2014/main" id="{F846D7BC-7525-48B0-B3FA-8E7B8A8BC423}"/>
              </a:ext>
            </a:extLst>
          </p:cNvPr>
          <p:cNvPicPr>
            <a:picLocks noChangeAspect="1"/>
          </p:cNvPicPr>
          <p:nvPr/>
        </p:nvPicPr>
        <p:blipFill>
          <a:blip r:embed="rId2"/>
          <a:stretch>
            <a:fillRect/>
          </a:stretch>
        </p:blipFill>
        <p:spPr>
          <a:xfrm>
            <a:off x="1331640" y="2276872"/>
            <a:ext cx="3700593" cy="2621507"/>
          </a:xfrm>
          <a:prstGeom prst="rect">
            <a:avLst/>
          </a:prstGeom>
        </p:spPr>
      </p:pic>
    </p:spTree>
    <p:extLst>
      <p:ext uri="{BB962C8B-B14F-4D97-AF65-F5344CB8AC3E}">
        <p14:creationId xmlns:p14="http://schemas.microsoft.com/office/powerpoint/2010/main" val="121309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מי נזקק להנשמה כרונית?</a:t>
            </a:r>
          </a:p>
        </p:txBody>
      </p:sp>
      <p:sp>
        <p:nvSpPr>
          <p:cNvPr id="3" name="מציין מיקום תוכן 2"/>
          <p:cNvSpPr>
            <a:spLocks noGrp="1"/>
          </p:cNvSpPr>
          <p:nvPr>
            <p:ph idx="1"/>
          </p:nvPr>
        </p:nvSpPr>
        <p:spPr/>
        <p:txBody>
          <a:bodyPr>
            <a:normAutofit/>
          </a:bodyPr>
          <a:lstStyle/>
          <a:p>
            <a:r>
              <a:rPr lang="he-IL" dirty="0">
                <a:latin typeface="David" panose="020E0502060401010101" pitchFamily="34" charset="-79"/>
                <a:cs typeface="David" panose="020E0502060401010101" pitchFamily="34" charset="-79"/>
              </a:rPr>
              <a:t>מטופלים שמסיבות שונות הונשמו בעקבות : מחלת ניוון שרירים, תאונות דרכים, מחלות ריאה כרונית , כשל בניסיון גמילה ממכונת הנשמה ועוד.</a:t>
            </a:r>
          </a:p>
        </p:txBody>
      </p:sp>
      <p:sp>
        <p:nvSpPr>
          <p:cNvPr id="5" name="אליפסה 4">
            <a:extLst>
              <a:ext uri="{FF2B5EF4-FFF2-40B4-BE49-F238E27FC236}">
                <a16:creationId xmlns:a16="http://schemas.microsoft.com/office/drawing/2014/main" id="{47177C7F-48A1-4B44-9762-B2B5B0C5E0FA}"/>
              </a:ext>
            </a:extLst>
          </p:cNvPr>
          <p:cNvSpPr/>
          <p:nvPr/>
        </p:nvSpPr>
        <p:spPr>
          <a:xfrm>
            <a:off x="5868144" y="3717032"/>
            <a:ext cx="288032" cy="432048"/>
          </a:xfrm>
          <a:prstGeom prst="ellipse">
            <a:avLst/>
          </a:prstGeom>
          <a:noFill/>
          <a:ln>
            <a:noFill/>
          </a:ln>
        </p:spPr>
        <p:style>
          <a:lnRef idx="0">
            <a:scrgbClr r="0" g="0" b="0"/>
          </a:lnRef>
          <a:fillRef idx="0">
            <a:scrgbClr r="0" g="0" b="0"/>
          </a:fillRef>
          <a:effectRef idx="0">
            <a:scrgbClr r="0" g="0" b="0"/>
          </a:effectRef>
          <a:fontRef idx="minor">
            <a:schemeClr val="accent4"/>
          </a:fontRef>
        </p:style>
        <p:txBody>
          <a:bodyPr rtlCol="1" anchor="ctr"/>
          <a:lstStyle/>
          <a:p>
            <a:pPr algn="ctr"/>
            <a:endParaRPr lang="he-IL"/>
          </a:p>
        </p:txBody>
      </p:sp>
      <p:pic>
        <p:nvPicPr>
          <p:cNvPr id="7" name="תמונה 6">
            <a:extLst>
              <a:ext uri="{FF2B5EF4-FFF2-40B4-BE49-F238E27FC236}">
                <a16:creationId xmlns:a16="http://schemas.microsoft.com/office/drawing/2014/main" id="{B82037A4-DE24-4C02-91CD-73E36D7CE1FD}"/>
              </a:ext>
            </a:extLst>
          </p:cNvPr>
          <p:cNvPicPr>
            <a:picLocks noChangeAspect="1"/>
          </p:cNvPicPr>
          <p:nvPr/>
        </p:nvPicPr>
        <p:blipFill rotWithShape="1">
          <a:blip r:embed="rId2"/>
          <a:srcRect l="17713" r="17713"/>
          <a:stretch/>
        </p:blipFill>
        <p:spPr>
          <a:xfrm>
            <a:off x="1931003" y="3068960"/>
            <a:ext cx="5449309" cy="3717032"/>
          </a:xfrm>
          <a:prstGeom prst="ellipse">
            <a:avLst/>
          </a:prstGeom>
          <a:ln>
            <a:noFill/>
          </a:ln>
          <a:effectLst>
            <a:softEdge rad="112500"/>
          </a:effectLst>
        </p:spPr>
      </p:pic>
    </p:spTree>
    <p:extLst>
      <p:ext uri="{BB962C8B-B14F-4D97-AF65-F5344CB8AC3E}">
        <p14:creationId xmlns:p14="http://schemas.microsoft.com/office/powerpoint/2010/main" val="200587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מהי הנשמה מלאכותית?</a:t>
            </a:r>
          </a:p>
        </p:txBody>
      </p:sp>
      <p:sp>
        <p:nvSpPr>
          <p:cNvPr id="3" name="מציין מיקום תוכן 2"/>
          <p:cNvSpPr>
            <a:spLocks noGrp="1"/>
          </p:cNvSpPr>
          <p:nvPr>
            <p:ph idx="1"/>
          </p:nvPr>
        </p:nvSpPr>
        <p:spPr/>
        <p:txBody>
          <a:bodyPr>
            <a:normAutofit fontScale="70000" lnSpcReduction="20000"/>
          </a:bodyPr>
          <a:lstStyle/>
          <a:p>
            <a:r>
              <a:rPr lang="he-IL" dirty="0">
                <a:latin typeface="David" panose="020E0502060401010101" pitchFamily="34" charset="-79"/>
                <a:cs typeface="David" panose="020E0502060401010101" pitchFamily="34" charset="-79"/>
              </a:rPr>
              <a:t>הנשמה מלאכותית הינה פעולת מצילה חיים במצבים של כשל נשימתי, שמטרתה לשמור על זרימת אויר אל תוך הריאות ומהן החוצה, כאשר מנגנוני הנשימה הטבעית אינם פועלים כהלכה.</a:t>
            </a:r>
          </a:p>
          <a:p>
            <a:r>
              <a:rPr lang="he-IL" dirty="0">
                <a:latin typeface="David" panose="020E0502060401010101" pitchFamily="34" charset="-79"/>
                <a:cs typeface="David" panose="020E0502060401010101" pitchFamily="34" charset="-79"/>
              </a:rPr>
              <a:t>כשל נשימתי מתפתח כאשר הריאות אינן מתפקדות באופן נורמלי, ולא נעשה בהן שחלוף גזים. </a:t>
            </a:r>
          </a:p>
          <a:p>
            <a:r>
              <a:rPr lang="he-IL" dirty="0">
                <a:latin typeface="David" panose="020E0502060401010101" pitchFamily="34" charset="-79"/>
                <a:cs typeface="David" panose="020E0502060401010101" pitchFamily="34" charset="-79"/>
              </a:rPr>
              <a:t>הדבר נובע משתי סיבות עיקריות: בעיית אוורור או בעיית חמצון. ישנם מצבים בהם משולבות שתי סיבות אלו.</a:t>
            </a:r>
          </a:p>
          <a:p>
            <a:r>
              <a:rPr lang="he-IL" dirty="0">
                <a:latin typeface="David" panose="020E0502060401010101" pitchFamily="34" charset="-79"/>
                <a:cs typeface="David" panose="020E0502060401010101" pitchFamily="34" charset="-79"/>
              </a:rPr>
              <a:t>1. דוגמאות למצבים של כשל נשימתי על רקע של בעיית אוורור: ירידה בגירוי לנשימה בגלל פגיעה מוחית מרכזית, מחלה חסימתית קשה, חולשת שרירים קיצונית או שיתוק שרירי הנשימה.</a:t>
            </a:r>
          </a:p>
          <a:p>
            <a:r>
              <a:rPr lang="he-IL" dirty="0">
                <a:latin typeface="David" panose="020E0502060401010101" pitchFamily="34" charset="-79"/>
                <a:cs typeface="David" panose="020E0502060401010101" pitchFamily="34" charset="-79"/>
              </a:rPr>
              <a:t>2. דוגמאות למצבים של כשל נשימתי על רקע בעיית חמצון: בצקת ריאות, תמט ריאה או דימום ריאתי.</a:t>
            </a:r>
          </a:p>
          <a:p>
            <a:r>
              <a:rPr lang="he-IL" dirty="0">
                <a:latin typeface="David" panose="020E0502060401010101" pitchFamily="34" charset="-79"/>
                <a:cs typeface="David" panose="020E0502060401010101" pitchFamily="34" charset="-79"/>
              </a:rPr>
              <a:t>הנשמה ממושכת מחייבת פתיחה של קנה נשימה (</a:t>
            </a:r>
            <a:r>
              <a:rPr lang="en-US" dirty="0">
                <a:latin typeface="David" panose="020E0502060401010101" pitchFamily="34" charset="-79"/>
                <a:cs typeface="David" panose="020E0502060401010101" pitchFamily="34" charset="-79"/>
              </a:rPr>
              <a:t>Tracheostomy</a:t>
            </a:r>
            <a:r>
              <a:rPr lang="he-IL" dirty="0">
                <a:latin typeface="David" panose="020E0502060401010101" pitchFamily="34" charset="-79"/>
                <a:cs typeface="David" panose="020E0502060401010101" pitchFamily="34" charset="-79"/>
              </a:rPr>
              <a:t>) לשם המשך ההנשמה. אצל אדם שנזקק להנשמה ממושכת, יש צורך להתאים מכונת הנשמה ושיטת הנשמה בהתאם למצבו ולמחלתו.</a:t>
            </a:r>
          </a:p>
        </p:txBody>
      </p:sp>
    </p:spTree>
    <p:extLst>
      <p:ext uri="{BB962C8B-B14F-4D97-AF65-F5344CB8AC3E}">
        <p14:creationId xmlns:p14="http://schemas.microsoft.com/office/powerpoint/2010/main" val="190247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מהו </a:t>
            </a:r>
            <a:r>
              <a:rPr lang="he-IL" dirty="0" err="1">
                <a:latin typeface="David" panose="020E0502060401010101" pitchFamily="34" charset="-79"/>
                <a:cs typeface="David" panose="020E0502060401010101" pitchFamily="34" charset="-79"/>
              </a:rPr>
              <a:t>מנשם</a:t>
            </a:r>
            <a:r>
              <a:rPr lang="he-IL" dirty="0">
                <a:latin typeface="David" panose="020E0502060401010101" pitchFamily="34" charset="-79"/>
                <a:cs typeface="David" panose="020E0502060401010101" pitchFamily="34" charset="-79"/>
              </a:rPr>
              <a:t>?</a:t>
            </a:r>
          </a:p>
        </p:txBody>
      </p:sp>
      <p:sp>
        <p:nvSpPr>
          <p:cNvPr id="3" name="מציין מיקום תוכן 2"/>
          <p:cNvSpPr>
            <a:spLocks noGrp="1"/>
          </p:cNvSpPr>
          <p:nvPr>
            <p:ph idx="1"/>
          </p:nvPr>
        </p:nvSpPr>
        <p:spPr/>
        <p:txBody>
          <a:bodyPr>
            <a:normAutofit fontScale="77500" lnSpcReduction="20000"/>
          </a:bodyPr>
          <a:lstStyle/>
          <a:p>
            <a:r>
              <a:rPr lang="he-IL" dirty="0">
                <a:latin typeface="David" panose="020E0502060401010101" pitchFamily="34" charset="-79"/>
                <a:cs typeface="David" panose="020E0502060401010101" pitchFamily="34" charset="-79"/>
              </a:rPr>
              <a:t>מכונת הנשמה – מספקת תמיכה נשימתית </a:t>
            </a:r>
          </a:p>
          <a:p>
            <a:r>
              <a:rPr lang="he-IL" dirty="0">
                <a:latin typeface="David" panose="020E0502060401010101" pitchFamily="34" charset="-79"/>
                <a:cs typeface="David" panose="020E0502060401010101" pitchFamily="34" charset="-79"/>
              </a:rPr>
              <a:t>מעת קבלתו של המטופל למחלקתנו אנו מבצעים הערכות נשימתיות ובהתאם מורידים באופן הדרגתי את תמיכת </a:t>
            </a:r>
            <a:r>
              <a:rPr lang="he-IL" dirty="0" err="1">
                <a:latin typeface="David" panose="020E0502060401010101" pitchFamily="34" charset="-79"/>
                <a:cs typeface="David" panose="020E0502060401010101" pitchFamily="34" charset="-79"/>
              </a:rPr>
              <a:t>המנשם</a:t>
            </a:r>
            <a:r>
              <a:rPr lang="he-IL" dirty="0">
                <a:latin typeface="David" panose="020E0502060401010101" pitchFamily="34" charset="-79"/>
                <a:cs typeface="David" panose="020E0502060401010101" pitchFamily="34" charset="-79"/>
              </a:rPr>
              <a:t> לפי  יכולתו של המטופל. זהו תהליך הנקרא "גמילה מהנשמה".</a:t>
            </a: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ציוד נשימתי חדשני- אנו משתמשים בשיטות הנשמה מתקדמות ביותר המותאמות אישית למטופל ולצרכיו הייחודיים- מערכת עיבוד נתונים ממוחשבת העוקבת אחר מצבו הנשימתי של המטופל. </a:t>
            </a: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מערכת ניטור לקריאת אחות ויזואלית וקולית- המטופל מנוטר באופן מיטבי ולכל התראה של </a:t>
            </a:r>
            <a:r>
              <a:rPr lang="he-IL" dirty="0" err="1">
                <a:latin typeface="David" panose="020E0502060401010101" pitchFamily="34" charset="-79"/>
                <a:cs typeface="David" panose="020E0502060401010101" pitchFamily="34" charset="-79"/>
              </a:rPr>
              <a:t>המנשם</a:t>
            </a:r>
            <a:r>
              <a:rPr lang="he-IL" dirty="0">
                <a:latin typeface="David" panose="020E0502060401010101" pitchFamily="34" charset="-79"/>
                <a:cs typeface="David" panose="020E0502060401010101" pitchFamily="34" charset="-79"/>
              </a:rPr>
              <a:t> ניתנת תשומת הלב של הצוות המטפל.</a:t>
            </a:r>
          </a:p>
        </p:txBody>
      </p:sp>
      <p:pic>
        <p:nvPicPr>
          <p:cNvPr id="4" name="תמונה 3">
            <a:extLst>
              <a:ext uri="{FF2B5EF4-FFF2-40B4-BE49-F238E27FC236}">
                <a16:creationId xmlns:a16="http://schemas.microsoft.com/office/drawing/2014/main" id="{E0BF7B6D-E719-457E-AD63-A20756719478}"/>
              </a:ext>
            </a:extLst>
          </p:cNvPr>
          <p:cNvPicPr>
            <a:picLocks noChangeAspect="1"/>
          </p:cNvPicPr>
          <p:nvPr/>
        </p:nvPicPr>
        <p:blipFill>
          <a:blip r:embed="rId3"/>
          <a:stretch>
            <a:fillRect/>
          </a:stretch>
        </p:blipFill>
        <p:spPr>
          <a:xfrm>
            <a:off x="323528" y="0"/>
            <a:ext cx="1709416" cy="1988840"/>
          </a:xfrm>
          <a:prstGeom prst="rect">
            <a:avLst/>
          </a:prstGeom>
        </p:spPr>
      </p:pic>
      <p:pic>
        <p:nvPicPr>
          <p:cNvPr id="5" name="תמונה 4">
            <a:extLst>
              <a:ext uri="{FF2B5EF4-FFF2-40B4-BE49-F238E27FC236}">
                <a16:creationId xmlns:a16="http://schemas.microsoft.com/office/drawing/2014/main" id="{56B291F5-7BC3-4CC2-8710-50DACFE0E0F0}"/>
              </a:ext>
            </a:extLst>
          </p:cNvPr>
          <p:cNvPicPr>
            <a:picLocks noChangeAspect="1"/>
          </p:cNvPicPr>
          <p:nvPr/>
        </p:nvPicPr>
        <p:blipFill>
          <a:blip r:embed="rId4"/>
          <a:stretch>
            <a:fillRect/>
          </a:stretch>
        </p:blipFill>
        <p:spPr>
          <a:xfrm>
            <a:off x="6289075" y="36513"/>
            <a:ext cx="2819400" cy="1619250"/>
          </a:xfrm>
          <a:prstGeom prst="rect">
            <a:avLst/>
          </a:prstGeom>
        </p:spPr>
      </p:pic>
    </p:spTree>
    <p:extLst>
      <p:ext uri="{BB962C8B-B14F-4D97-AF65-F5344CB8AC3E}">
        <p14:creationId xmlns:p14="http://schemas.microsoft.com/office/powerpoint/2010/main" val="661680974"/>
      </p:ext>
    </p:extLst>
  </p:cSld>
  <p:clrMapOvr>
    <a:masterClrMapping/>
  </p:clrMapOvr>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5729</TotalTime>
  <Words>1144</Words>
  <Application>Microsoft Office PowerPoint</Application>
  <PresentationFormat>‫הצגה על המסך (4:3)</PresentationFormat>
  <Paragraphs>142</Paragraphs>
  <Slides>23</Slides>
  <Notes>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23</vt:i4>
      </vt:variant>
    </vt:vector>
  </HeadingPairs>
  <TitlesOfParts>
    <vt:vector size="28" baseType="lpstr">
      <vt:lpstr>Arial</vt:lpstr>
      <vt:lpstr>Calibri</vt:lpstr>
      <vt:lpstr>David</vt:lpstr>
      <vt:lpstr>Times New Roman</vt:lpstr>
      <vt:lpstr>ערכת נושא של Office</vt:lpstr>
      <vt:lpstr>להיות מונשם בבית הדר עלון למטופל ומשפחתו</vt:lpstr>
      <vt:lpstr>להיות מונשם בבית הדר </vt:lpstr>
      <vt:lpstr>מטרות האשפוז</vt:lpstr>
      <vt:lpstr>צוות רפואי </vt:lpstr>
      <vt:lpstr>צוות סיעודי</vt:lpstr>
      <vt:lpstr>צוות פרא רפואי </vt:lpstr>
      <vt:lpstr>מי נזקק להנשמה כרונית?</vt:lpstr>
      <vt:lpstr>מהי הנשמה מלאכותית?</vt:lpstr>
      <vt:lpstr>מהו מנשם?</vt:lpstr>
      <vt:lpstr>מהי קנולת הטרכאוסטומי?</vt:lpstr>
      <vt:lpstr>אילו בעיות עלולות להתעורר בעקבות טרכאוסטומיה (פיום קנה)?</vt:lpstr>
      <vt:lpstr>אילו בעיות עלולות להתעורר בעקבות טרכאוסטומיה (פיום קנה)?</vt:lpstr>
      <vt:lpstr>הפרשות ושיעול</vt:lpstr>
      <vt:lpstr>הפרעה בדיבור</vt:lpstr>
      <vt:lpstr>כיצד אפשר להקטין את הסיכון לזיהום?</vt:lpstr>
      <vt:lpstr>תזונה</vt:lpstr>
      <vt:lpstr>פיזיותרפיה נשימתית והפעלה </vt:lpstr>
      <vt:lpstr>ריפוי בעיסוק ותעסוקה</vt:lpstr>
      <vt:lpstr>צוות הריפוי בעיסוק והתעסוקה במחלקה מקיימים באופן שוטף מגוון פעילויות פנאי פרטניות וקבוצתיות, בחדרי המטופלים ובלובי המחלקה. </vt:lpstr>
      <vt:lpstr> טיפול בהפרעות בתקשורת ובליעה </vt:lpstr>
      <vt:lpstr>שרות סוציאלי</vt:lpstr>
      <vt:lpstr>מצגת של PowerPoint‏</vt:lpstr>
      <vt:lpstr>אנו מאחלים למטופל שהות נעימה בבית הדר והחלמה מהירה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Yana vishnevski</dc:creator>
  <cp:lastModifiedBy>Yana Vishnevski</cp:lastModifiedBy>
  <cp:revision>114</cp:revision>
  <cp:lastPrinted>2018-01-21T09:50:51Z</cp:lastPrinted>
  <dcterms:created xsi:type="dcterms:W3CDTF">2015-10-29T14:08:18Z</dcterms:created>
  <dcterms:modified xsi:type="dcterms:W3CDTF">2018-04-03T07:10:59Z</dcterms:modified>
</cp:coreProperties>
</file>